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6" r:id="rId2"/>
    <p:sldId id="261" r:id="rId3"/>
    <p:sldId id="279" r:id="rId4"/>
    <p:sldId id="289" r:id="rId5"/>
    <p:sldId id="291" r:id="rId6"/>
    <p:sldId id="263" r:id="rId7"/>
    <p:sldId id="280" r:id="rId8"/>
    <p:sldId id="262" r:id="rId9"/>
    <p:sldId id="266" r:id="rId10"/>
    <p:sldId id="272" r:id="rId11"/>
    <p:sldId id="268" r:id="rId12"/>
    <p:sldId id="276" r:id="rId13"/>
    <p:sldId id="264" r:id="rId14"/>
    <p:sldId id="269" r:id="rId15"/>
    <p:sldId id="265" r:id="rId16"/>
    <p:sldId id="270" r:id="rId17"/>
    <p:sldId id="293" r:id="rId18"/>
    <p:sldId id="281" r:id="rId19"/>
    <p:sldId id="288" r:id="rId20"/>
    <p:sldId id="282" r:id="rId21"/>
    <p:sldId id="284" r:id="rId22"/>
    <p:sldId id="283" r:id="rId23"/>
    <p:sldId id="285" r:id="rId24"/>
    <p:sldId id="290" r:id="rId25"/>
    <p:sldId id="277" r:id="rId26"/>
    <p:sldId id="275" r:id="rId27"/>
    <p:sldId id="286" r:id="rId28"/>
    <p:sldId id="292" r:id="rId2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73" d="100"/>
          <a:sy n="73" d="100"/>
        </p:scale>
        <p:origin x="672" y="72"/>
      </p:cViewPr>
      <p:guideLst/>
    </p:cSldViewPr>
  </p:slideViewPr>
  <p:notesTextViewPr>
    <p:cViewPr>
      <p:scale>
        <a:sx n="1" d="1"/>
        <a:sy n="1" d="1"/>
      </p:scale>
      <p:origin x="0" y="0"/>
    </p:cViewPr>
  </p:notesTextViewPr>
  <p:notesViewPr>
    <p:cSldViewPr snapToGrid="0">
      <p:cViewPr>
        <p:scale>
          <a:sx n="120" d="100"/>
          <a:sy n="120" d="100"/>
        </p:scale>
        <p:origin x="858" y="-4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54CE2A96-AF5C-458B-AC12-91B908EE474A}" type="datetimeFigureOut">
              <a:rPr lang="en-AU" smtClean="0"/>
              <a:t>25/11/2021</a:t>
            </a:fld>
            <a:endParaRPr lang="en-AU"/>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3001AEF-FE1E-485B-ACCD-8D9C250F9FE5}" type="slidenum">
              <a:rPr lang="en-AU" smtClean="0"/>
              <a:t>‹#›</a:t>
            </a:fld>
            <a:endParaRPr lang="en-AU"/>
          </a:p>
        </p:txBody>
      </p:sp>
    </p:spTree>
    <p:extLst>
      <p:ext uri="{BB962C8B-B14F-4D97-AF65-F5344CB8AC3E}">
        <p14:creationId xmlns:p14="http://schemas.microsoft.com/office/powerpoint/2010/main" val="2443284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CF1EEB2-4D68-4AB8-8671-3D88ABED1BEA}" type="datetimeFigureOut">
              <a:rPr lang="en-AU" smtClean="0"/>
              <a:t>25/11/2021</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A355A4B-9F2E-4BE0-B1C4-83FD96B09E38}" type="slidenum">
              <a:rPr lang="en-AU" smtClean="0"/>
              <a:t>‹#›</a:t>
            </a:fld>
            <a:endParaRPr lang="en-AU"/>
          </a:p>
        </p:txBody>
      </p:sp>
    </p:spTree>
    <p:extLst>
      <p:ext uri="{BB962C8B-B14F-4D97-AF65-F5344CB8AC3E}">
        <p14:creationId xmlns:p14="http://schemas.microsoft.com/office/powerpoint/2010/main" val="32667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1</a:t>
            </a:fld>
            <a:endParaRPr lang="en-AU"/>
          </a:p>
        </p:txBody>
      </p:sp>
    </p:spTree>
    <p:extLst>
      <p:ext uri="{BB962C8B-B14F-4D97-AF65-F5344CB8AC3E}">
        <p14:creationId xmlns:p14="http://schemas.microsoft.com/office/powerpoint/2010/main" val="1482330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hfirhtufremvgklrjgio</a:t>
            </a:r>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21</a:t>
            </a:fld>
            <a:endParaRPr lang="en-AU"/>
          </a:p>
        </p:txBody>
      </p:sp>
    </p:spTree>
    <p:extLst>
      <p:ext uri="{BB962C8B-B14F-4D97-AF65-F5344CB8AC3E}">
        <p14:creationId xmlns:p14="http://schemas.microsoft.com/office/powerpoint/2010/main" val="131807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hfirhtufremvgklrjgio</a:t>
            </a:r>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22</a:t>
            </a:fld>
            <a:endParaRPr lang="en-AU"/>
          </a:p>
        </p:txBody>
      </p:sp>
    </p:spTree>
    <p:extLst>
      <p:ext uri="{BB962C8B-B14F-4D97-AF65-F5344CB8AC3E}">
        <p14:creationId xmlns:p14="http://schemas.microsoft.com/office/powerpoint/2010/main" val="306281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hfirhtufremvgklrjgio</a:t>
            </a:r>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23</a:t>
            </a:fld>
            <a:endParaRPr lang="en-AU"/>
          </a:p>
        </p:txBody>
      </p:sp>
    </p:spTree>
    <p:extLst>
      <p:ext uri="{BB962C8B-B14F-4D97-AF65-F5344CB8AC3E}">
        <p14:creationId xmlns:p14="http://schemas.microsoft.com/office/powerpoint/2010/main" val="233222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2</a:t>
            </a:fld>
            <a:endParaRPr lang="en-AU"/>
          </a:p>
        </p:txBody>
      </p:sp>
    </p:spTree>
    <p:extLst>
      <p:ext uri="{BB962C8B-B14F-4D97-AF65-F5344CB8AC3E}">
        <p14:creationId xmlns:p14="http://schemas.microsoft.com/office/powerpoint/2010/main" val="102316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A355A4B-9F2E-4BE0-B1C4-83FD96B09E38}" type="slidenum">
              <a:rPr lang="en-AU" smtClean="0"/>
              <a:t>6</a:t>
            </a:fld>
            <a:endParaRPr lang="en-AU"/>
          </a:p>
        </p:txBody>
      </p:sp>
    </p:spTree>
    <p:extLst>
      <p:ext uri="{BB962C8B-B14F-4D97-AF65-F5344CB8AC3E}">
        <p14:creationId xmlns:p14="http://schemas.microsoft.com/office/powerpoint/2010/main" val="233588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A355A4B-9F2E-4BE0-B1C4-83FD96B09E38}" type="slidenum">
              <a:rPr lang="en-AU" smtClean="0"/>
              <a:t>7</a:t>
            </a:fld>
            <a:endParaRPr lang="en-AU"/>
          </a:p>
        </p:txBody>
      </p:sp>
    </p:spTree>
    <p:extLst>
      <p:ext uri="{BB962C8B-B14F-4D97-AF65-F5344CB8AC3E}">
        <p14:creationId xmlns:p14="http://schemas.microsoft.com/office/powerpoint/2010/main" val="229752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8</a:t>
            </a:fld>
            <a:endParaRPr lang="en-AU"/>
          </a:p>
        </p:txBody>
      </p:sp>
    </p:spTree>
    <p:extLst>
      <p:ext uri="{BB962C8B-B14F-4D97-AF65-F5344CB8AC3E}">
        <p14:creationId xmlns:p14="http://schemas.microsoft.com/office/powerpoint/2010/main" val="146421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hfirhtufremvgklrjgio</a:t>
            </a:r>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15</a:t>
            </a:fld>
            <a:endParaRPr lang="en-AU"/>
          </a:p>
        </p:txBody>
      </p:sp>
    </p:spTree>
    <p:extLst>
      <p:ext uri="{BB962C8B-B14F-4D97-AF65-F5344CB8AC3E}">
        <p14:creationId xmlns:p14="http://schemas.microsoft.com/office/powerpoint/2010/main" val="414409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hfirhtufremvgklrjgio</a:t>
            </a:r>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18</a:t>
            </a:fld>
            <a:endParaRPr lang="en-AU"/>
          </a:p>
        </p:txBody>
      </p:sp>
    </p:spTree>
    <p:extLst>
      <p:ext uri="{BB962C8B-B14F-4D97-AF65-F5344CB8AC3E}">
        <p14:creationId xmlns:p14="http://schemas.microsoft.com/office/powerpoint/2010/main" val="7881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hfirhtufremvgklrjgio</a:t>
            </a:r>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19</a:t>
            </a:fld>
            <a:endParaRPr lang="en-AU"/>
          </a:p>
        </p:txBody>
      </p:sp>
    </p:spTree>
    <p:extLst>
      <p:ext uri="{BB962C8B-B14F-4D97-AF65-F5344CB8AC3E}">
        <p14:creationId xmlns:p14="http://schemas.microsoft.com/office/powerpoint/2010/main" val="269050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hfirhtufremvgklrjgio</a:t>
            </a:r>
            <a:endParaRPr lang="en-AU" dirty="0"/>
          </a:p>
        </p:txBody>
      </p:sp>
      <p:sp>
        <p:nvSpPr>
          <p:cNvPr id="4" name="Slide Number Placeholder 3"/>
          <p:cNvSpPr>
            <a:spLocks noGrp="1"/>
          </p:cNvSpPr>
          <p:nvPr>
            <p:ph type="sldNum" sz="quarter" idx="10"/>
          </p:nvPr>
        </p:nvSpPr>
        <p:spPr/>
        <p:txBody>
          <a:bodyPr/>
          <a:lstStyle/>
          <a:p>
            <a:fld id="{BA355A4B-9F2E-4BE0-B1C4-83FD96B09E38}" type="slidenum">
              <a:rPr lang="en-AU" smtClean="0"/>
              <a:t>20</a:t>
            </a:fld>
            <a:endParaRPr lang="en-AU"/>
          </a:p>
        </p:txBody>
      </p:sp>
    </p:spTree>
    <p:extLst>
      <p:ext uri="{BB962C8B-B14F-4D97-AF65-F5344CB8AC3E}">
        <p14:creationId xmlns:p14="http://schemas.microsoft.com/office/powerpoint/2010/main" val="383121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11/25/2021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539" y="747580"/>
            <a:ext cx="10857082" cy="1646302"/>
          </a:xfrm>
          <a:solidFill>
            <a:srgbClr val="0070C0"/>
          </a:solidFill>
          <a:ln w="38100">
            <a:solidFill>
              <a:schemeClr val="accent1"/>
            </a:solidFill>
          </a:ln>
        </p:spPr>
        <p:txBody>
          <a:bodyPr/>
          <a:lstStyle/>
          <a:p>
            <a:r>
              <a:rPr lang="en-AU" sz="6600" dirty="0" smtClean="0">
                <a:solidFill>
                  <a:srgbClr val="FFFF00"/>
                </a:solidFill>
                <a:latin typeface="Baskerville Old Face" panose="02020602080505020303" pitchFamily="18" charset="0"/>
              </a:rPr>
              <a:t>BELMONT PRIMARY SCH</a:t>
            </a:r>
            <a:r>
              <a:rPr lang="en-AU" sz="6600" dirty="0" smtClean="0">
                <a:solidFill>
                  <a:srgbClr val="FFFF00"/>
                </a:solidFill>
                <a:latin typeface="Angeline Vintage" pitchFamily="2" charset="0"/>
              </a:rPr>
              <a:t>OOL</a:t>
            </a:r>
            <a:r>
              <a:rPr lang="en-AU" sz="6600" dirty="0" smtClean="0">
                <a:solidFill>
                  <a:srgbClr val="0070C0"/>
                </a:solidFill>
                <a:latin typeface="Angeline Vintage" pitchFamily="2" charset="0"/>
              </a:rPr>
              <a:t>..</a:t>
            </a:r>
            <a:r>
              <a:rPr lang="en-AU" sz="6600" dirty="0" smtClean="0">
                <a:solidFill>
                  <a:srgbClr val="FFFF00"/>
                </a:solidFill>
                <a:latin typeface="Angeline Vintage" pitchFamily="2" charset="0"/>
              </a:rPr>
              <a:t>    </a:t>
            </a:r>
            <a:endParaRPr lang="en-AU" sz="6600" dirty="0">
              <a:solidFill>
                <a:srgbClr val="FFFF00"/>
              </a:solidFill>
              <a:latin typeface="Angeline Vintage" pitchFamily="2" charset="0"/>
            </a:endParaRPr>
          </a:p>
        </p:txBody>
      </p:sp>
      <p:sp>
        <p:nvSpPr>
          <p:cNvPr id="3" name="Subtitle 2"/>
          <p:cNvSpPr>
            <a:spLocks noGrp="1"/>
          </p:cNvSpPr>
          <p:nvPr>
            <p:ph type="subTitle" idx="1"/>
          </p:nvPr>
        </p:nvSpPr>
        <p:spPr>
          <a:xfrm>
            <a:off x="682389" y="3138985"/>
            <a:ext cx="9673944" cy="2244384"/>
          </a:xfrm>
        </p:spPr>
        <p:txBody>
          <a:bodyPr>
            <a:noAutofit/>
          </a:bodyPr>
          <a:lstStyle/>
          <a:p>
            <a:pPr algn="ctr"/>
            <a:r>
              <a:rPr lang="en-AU" sz="4000" dirty="0" smtClean="0">
                <a:solidFill>
                  <a:srgbClr val="002060"/>
                </a:solidFill>
                <a:latin typeface="Baskerville Old Face" panose="02020602080505020303" pitchFamily="18" charset="0"/>
              </a:rPr>
              <a:t>BYOD and </a:t>
            </a:r>
            <a:r>
              <a:rPr lang="en-AU" sz="4000" dirty="0" err="1" smtClean="0">
                <a:solidFill>
                  <a:srgbClr val="002060"/>
                </a:solidFill>
                <a:latin typeface="Baskerville Old Face" panose="02020602080505020303" pitchFamily="18" charset="0"/>
              </a:rPr>
              <a:t>iPAD</a:t>
            </a:r>
            <a:r>
              <a:rPr lang="en-AU" sz="4000" dirty="0" smtClean="0">
                <a:solidFill>
                  <a:srgbClr val="002060"/>
                </a:solidFill>
                <a:latin typeface="Baskerville Old Face" panose="02020602080505020303" pitchFamily="18" charset="0"/>
              </a:rPr>
              <a:t> </a:t>
            </a:r>
          </a:p>
          <a:p>
            <a:pPr algn="ctr"/>
            <a:r>
              <a:rPr lang="en-AU" sz="4800" dirty="0" smtClean="0">
                <a:solidFill>
                  <a:srgbClr val="002060"/>
                </a:solidFill>
                <a:latin typeface="Baskerville Old Face" panose="02020602080505020303" pitchFamily="18" charset="0"/>
              </a:rPr>
              <a:t>PARENT INFORMATION NIGHT</a:t>
            </a:r>
          </a:p>
        </p:txBody>
      </p:sp>
    </p:spTree>
    <p:extLst>
      <p:ext uri="{BB962C8B-B14F-4D97-AF65-F5344CB8AC3E}">
        <p14:creationId xmlns:p14="http://schemas.microsoft.com/office/powerpoint/2010/main" val="3385712151"/>
      </p:ext>
    </p:extLst>
  </p:cSld>
  <p:clrMapOvr>
    <a:masterClrMapping/>
  </p:clrMapOvr>
  <mc:AlternateContent xmlns:mc="http://schemas.openxmlformats.org/markup-compatibility/2006" xmlns:p14="http://schemas.microsoft.com/office/powerpoint/2010/main">
    <mc:Choice Requires="p14">
      <p:transition spd="slow" p14:dur="2000" advTm="13270"/>
    </mc:Choice>
    <mc:Fallback xmlns="">
      <p:transition spd="slow" advTm="1327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884"/>
            <a:ext cx="9913329" cy="1320800"/>
          </a:xfrm>
        </p:spPr>
        <p:txBody>
          <a:bodyPr>
            <a:normAutofit/>
          </a:bodyPr>
          <a:lstStyle/>
          <a:p>
            <a:pPr algn="ctr"/>
            <a:r>
              <a:rPr lang="en-AU" sz="4400" dirty="0" smtClean="0">
                <a:solidFill>
                  <a:srgbClr val="002060"/>
                </a:solidFill>
                <a:latin typeface="Baskerville Old Face" panose="02020602080505020303" pitchFamily="18" charset="0"/>
              </a:rPr>
              <a:t>BYOD </a:t>
            </a:r>
            <a:r>
              <a:rPr lang="en-AU" sz="4400" dirty="0">
                <a:solidFill>
                  <a:srgbClr val="002060"/>
                </a:solidFill>
                <a:latin typeface="Baskerville Old Face" panose="02020602080505020303" pitchFamily="18" charset="0"/>
              </a:rPr>
              <a:t>iPad User Agreement</a:t>
            </a:r>
            <a:r>
              <a:rPr lang="en-AU" sz="3200" dirty="0">
                <a:solidFill>
                  <a:srgbClr val="002060"/>
                </a:solidFill>
                <a:latin typeface="Baskerville Old Face" panose="02020602080505020303" pitchFamily="18" charset="0"/>
              </a:rPr>
              <a:t/>
            </a:r>
            <a:br>
              <a:rPr lang="en-AU" sz="3200" dirty="0">
                <a:solidFill>
                  <a:srgbClr val="002060"/>
                </a:solidFill>
                <a:latin typeface="Baskerville Old Face" panose="02020602080505020303" pitchFamily="18" charset="0"/>
              </a:rPr>
            </a:br>
            <a:r>
              <a:rPr lang="en-AU" sz="2800" dirty="0">
                <a:solidFill>
                  <a:srgbClr val="0070C0"/>
                </a:solidFill>
                <a:latin typeface="Baskerville Old Face" panose="02020602080505020303" pitchFamily="18" charset="0"/>
              </a:rPr>
              <a:t>Student responsibilities at school </a:t>
            </a:r>
            <a:endParaRPr lang="en-AU" sz="2800" dirty="0">
              <a:latin typeface="Baskerville Old Face" panose="02020602080505020303" pitchFamily="18" charset="0"/>
            </a:endParaRPr>
          </a:p>
        </p:txBody>
      </p:sp>
      <p:sp>
        <p:nvSpPr>
          <p:cNvPr id="3" name="Content Placeholder 2"/>
          <p:cNvSpPr>
            <a:spLocks noGrp="1"/>
          </p:cNvSpPr>
          <p:nvPr>
            <p:ph idx="1"/>
          </p:nvPr>
        </p:nvSpPr>
        <p:spPr>
          <a:xfrm>
            <a:off x="677334" y="1965278"/>
            <a:ext cx="9531191" cy="4367283"/>
          </a:xfrm>
        </p:spPr>
        <p:txBody>
          <a:bodyPr>
            <a:normAutofit/>
          </a:bodyPr>
          <a:lstStyle/>
          <a:p>
            <a:r>
              <a:rPr lang="en-AU" sz="2100" dirty="0">
                <a:latin typeface="SassoonPrimaryInfant" pitchFamily="2" charset="0"/>
              </a:rPr>
              <a:t>1.6 Keeping the iPad secure when not in use during the school day by placing it in the classroom’s lockable storage cabinet.</a:t>
            </a:r>
          </a:p>
          <a:p>
            <a:r>
              <a:rPr lang="en-AU" sz="2100" dirty="0" smtClean="0">
                <a:latin typeface="SassoonPrimaryInfant" pitchFamily="2" charset="0"/>
              </a:rPr>
              <a:t>1.7 </a:t>
            </a:r>
            <a:r>
              <a:rPr lang="en-AU" sz="2100" dirty="0">
                <a:latin typeface="SassoonPrimaryInfant" pitchFamily="2" charset="0"/>
              </a:rPr>
              <a:t>Ensuring that their iPad is packed carefully into their bag before leaving school each day.</a:t>
            </a:r>
          </a:p>
          <a:p>
            <a:r>
              <a:rPr lang="en-AU" sz="2100" dirty="0">
                <a:latin typeface="SassoonPrimaryInfant" pitchFamily="2" charset="0"/>
              </a:rPr>
              <a:t>1.8 Always using the iPad responsibly both at school and at home, in accordance with the school rules. This includes:</a:t>
            </a:r>
          </a:p>
          <a:p>
            <a:pPr lvl="1"/>
            <a:r>
              <a:rPr lang="en-AU" sz="1800" dirty="0">
                <a:latin typeface="SassoonPrimaryInfant" pitchFamily="2" charset="0"/>
              </a:rPr>
              <a:t>Using the iPads at school as a learning tool. This means only using appropriate and relevant apps for the learning activity as directed by the teacher.</a:t>
            </a:r>
            <a:endParaRPr lang="en-AU" sz="2400" dirty="0">
              <a:latin typeface="SassoonPrimaryInfant" pitchFamily="2" charset="0"/>
            </a:endParaRPr>
          </a:p>
          <a:p>
            <a:pPr lvl="1"/>
            <a:r>
              <a:rPr lang="en-AU" sz="1800" dirty="0" smtClean="0">
                <a:latin typeface="SassoonPrimaryInfant" pitchFamily="2" charset="0"/>
              </a:rPr>
              <a:t>Not </a:t>
            </a:r>
            <a:r>
              <a:rPr lang="en-AU" sz="1800" dirty="0">
                <a:latin typeface="SassoonPrimaryInfant" pitchFamily="2" charset="0"/>
              </a:rPr>
              <a:t>touching anyone else’s iPad unless asked to do so by a teacher, this includes not sharing their iPad with other students.</a:t>
            </a:r>
          </a:p>
          <a:p>
            <a:pPr lvl="1"/>
            <a:r>
              <a:rPr lang="en-AU" sz="1800" dirty="0">
                <a:latin typeface="SassoonPrimaryInfant" pitchFamily="2" charset="0"/>
              </a:rPr>
              <a:t>Ensuring that all communication on the iPad is respectful at all times</a:t>
            </a:r>
            <a:r>
              <a:rPr lang="en-AU" dirty="0">
                <a:latin typeface="SassoonPrimaryInfant" pitchFamily="2" charset="0"/>
              </a:rPr>
              <a:t>. </a:t>
            </a:r>
          </a:p>
          <a:p>
            <a:pPr marL="0" indent="0">
              <a:buNone/>
            </a:pPr>
            <a:endParaRPr lang="en-AU" sz="2000" dirty="0">
              <a:latin typeface="SassoonPrimary" panose="020B0500000000000000" pitchFamily="34" charset="0"/>
            </a:endParaRPr>
          </a:p>
          <a:p>
            <a:endParaRPr lang="en-AU" dirty="0">
              <a:latin typeface="SassoonPrimary" panose="020B0500000000000000" pitchFamily="34" charset="0"/>
            </a:endParaRPr>
          </a:p>
        </p:txBody>
      </p:sp>
    </p:spTree>
    <p:extLst>
      <p:ext uri="{BB962C8B-B14F-4D97-AF65-F5344CB8AC3E}">
        <p14:creationId xmlns:p14="http://schemas.microsoft.com/office/powerpoint/2010/main" val="10225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04884"/>
            <a:ext cx="10240875" cy="1320800"/>
          </a:xfrm>
        </p:spPr>
        <p:txBody>
          <a:bodyPr>
            <a:normAutofit/>
          </a:bodyPr>
          <a:lstStyle/>
          <a:p>
            <a:pPr algn="ctr"/>
            <a:r>
              <a:rPr lang="en-AU" sz="4400" dirty="0" smtClean="0">
                <a:solidFill>
                  <a:srgbClr val="002060"/>
                </a:solidFill>
                <a:latin typeface="Baskerville Old Face" panose="02020602080505020303" pitchFamily="18" charset="0"/>
              </a:rPr>
              <a:t>BYOD </a:t>
            </a:r>
            <a:r>
              <a:rPr lang="en-AU" sz="4400" dirty="0">
                <a:solidFill>
                  <a:srgbClr val="002060"/>
                </a:solidFill>
                <a:latin typeface="Baskerville Old Face" panose="02020602080505020303" pitchFamily="18" charset="0"/>
              </a:rPr>
              <a:t>iPad User Agreement</a:t>
            </a:r>
            <a:r>
              <a:rPr lang="en-AU" sz="4800" dirty="0">
                <a:solidFill>
                  <a:srgbClr val="002060"/>
                </a:solidFill>
                <a:latin typeface="Baskerville Old Face" panose="02020602080505020303" pitchFamily="18" charset="0"/>
              </a:rPr>
              <a:t/>
            </a:r>
            <a:br>
              <a:rPr lang="en-AU" sz="4800" dirty="0">
                <a:solidFill>
                  <a:srgbClr val="002060"/>
                </a:solidFill>
                <a:latin typeface="Baskerville Old Face" panose="02020602080505020303" pitchFamily="18" charset="0"/>
              </a:rPr>
            </a:br>
            <a:r>
              <a:rPr lang="en-AU" sz="2800" dirty="0">
                <a:solidFill>
                  <a:srgbClr val="0070C0"/>
                </a:solidFill>
                <a:latin typeface="Baskerville Old Face" panose="02020602080505020303" pitchFamily="18" charset="0"/>
              </a:rPr>
              <a:t>Student responsibilities at </a:t>
            </a:r>
            <a:r>
              <a:rPr lang="en-AU" sz="2800" dirty="0" smtClean="0">
                <a:solidFill>
                  <a:srgbClr val="0070C0"/>
                </a:solidFill>
                <a:latin typeface="Baskerville Old Face" panose="02020602080505020303" pitchFamily="18" charset="0"/>
              </a:rPr>
              <a:t>school</a:t>
            </a:r>
            <a:endParaRPr lang="en-AU" sz="2800" dirty="0">
              <a:latin typeface="Baskerville Old Face" panose="02020602080505020303" pitchFamily="18" charset="0"/>
            </a:endParaRPr>
          </a:p>
        </p:txBody>
      </p:sp>
      <p:sp>
        <p:nvSpPr>
          <p:cNvPr id="3" name="Content Placeholder 2"/>
          <p:cNvSpPr>
            <a:spLocks noGrp="1"/>
          </p:cNvSpPr>
          <p:nvPr>
            <p:ph idx="1"/>
          </p:nvPr>
        </p:nvSpPr>
        <p:spPr>
          <a:xfrm>
            <a:off x="677333" y="1828800"/>
            <a:ext cx="10240875" cy="4653887"/>
          </a:xfrm>
        </p:spPr>
        <p:txBody>
          <a:bodyPr>
            <a:normAutofit/>
          </a:bodyPr>
          <a:lstStyle/>
          <a:p>
            <a:pPr marL="457200" lvl="1" indent="0">
              <a:buNone/>
            </a:pPr>
            <a:r>
              <a:rPr lang="en-AU" sz="1800" dirty="0" smtClean="0">
                <a:latin typeface="SassoonPrimaryInfant" pitchFamily="2" charset="0"/>
              </a:rPr>
              <a:t>1.8 continued…</a:t>
            </a:r>
          </a:p>
          <a:p>
            <a:pPr lvl="1"/>
            <a:r>
              <a:rPr lang="en-AU" sz="1800" dirty="0" smtClean="0">
                <a:latin typeface="SassoonPrimaryInfant" pitchFamily="2" charset="0"/>
              </a:rPr>
              <a:t>Not </a:t>
            </a:r>
            <a:r>
              <a:rPr lang="en-AU" sz="1800" dirty="0">
                <a:latin typeface="SassoonPrimaryInfant" pitchFamily="2" charset="0"/>
              </a:rPr>
              <a:t>communicating with others through their iPad when at school (unless asked to do so by a teacher as part of a learning activity). This includes Airplay and Airdrop features.</a:t>
            </a:r>
          </a:p>
          <a:p>
            <a:pPr lvl="1"/>
            <a:r>
              <a:rPr lang="en-AU" sz="1800" dirty="0">
                <a:latin typeface="SassoonPrimaryInfant" pitchFamily="2" charset="0"/>
              </a:rPr>
              <a:t>Ensuring that any photos or videos taken of students and teachers are not published online, unless </a:t>
            </a:r>
            <a:r>
              <a:rPr lang="en-AU" sz="1800" dirty="0" smtClean="0">
                <a:latin typeface="SassoonPrimaryInfant" pitchFamily="2" charset="0"/>
              </a:rPr>
              <a:t>approved by a teacher.</a:t>
            </a:r>
            <a:endParaRPr lang="en-AU" sz="2400" dirty="0">
              <a:latin typeface="SassoonPrimaryInfant" pitchFamily="2" charset="0"/>
            </a:endParaRPr>
          </a:p>
          <a:p>
            <a:pPr lvl="1"/>
            <a:r>
              <a:rPr lang="en-AU" sz="1800" dirty="0">
                <a:latin typeface="SassoonPrimaryInfant" pitchFamily="2" charset="0"/>
              </a:rPr>
              <a:t>Not revealing personal information about themselves or others online using their iPad in anyway, including email addresses, surnames, phone numbers or passwords.</a:t>
            </a:r>
            <a:endParaRPr lang="en-AU" sz="2400" dirty="0">
              <a:latin typeface="SassoonPrimaryInfant" pitchFamily="2" charset="0"/>
            </a:endParaRPr>
          </a:p>
          <a:p>
            <a:pPr lvl="1"/>
            <a:r>
              <a:rPr lang="en-AU" sz="1800" dirty="0">
                <a:latin typeface="SassoonPrimaryInfant" pitchFamily="2" charset="0"/>
              </a:rPr>
              <a:t>Alerting a teacher or parent/carer immediately to any inappropriate content or communications on their iPad.</a:t>
            </a:r>
            <a:endParaRPr lang="en-AU" sz="2400" dirty="0">
              <a:latin typeface="SassoonPrimaryInfant" pitchFamily="2" charset="0"/>
            </a:endParaRPr>
          </a:p>
          <a:p>
            <a:pPr lvl="1"/>
            <a:r>
              <a:rPr lang="en-AU" sz="1800" dirty="0">
                <a:latin typeface="SassoonPrimaryInfant" pitchFamily="2" charset="0"/>
              </a:rPr>
              <a:t>Ensuring that all content is appropriate to have at school (</a:t>
            </a:r>
            <a:r>
              <a:rPr lang="en-AU" sz="1800" dirty="0" err="1">
                <a:latin typeface="SassoonPrimaryInfant" pitchFamily="2" charset="0"/>
              </a:rPr>
              <a:t>eg</a:t>
            </a:r>
            <a:r>
              <a:rPr lang="en-AU" sz="1800" dirty="0">
                <a:latin typeface="SassoonPrimaryInfant" pitchFamily="2" charset="0"/>
              </a:rPr>
              <a:t>; apps, music, videos etc.)</a:t>
            </a:r>
            <a:endParaRPr lang="en-AU" sz="2400" dirty="0">
              <a:latin typeface="SassoonPrimaryInfant" pitchFamily="2" charset="0"/>
            </a:endParaRPr>
          </a:p>
          <a:p>
            <a:pPr lvl="1"/>
            <a:r>
              <a:rPr lang="en-AU" sz="1800" dirty="0">
                <a:latin typeface="SassoonPrimaryInfant" pitchFamily="2" charset="0"/>
              </a:rPr>
              <a:t>Ensuring that any account created on the iPad (that is approved by a teacher or parent) is used in an appropriate way.</a:t>
            </a:r>
            <a:endParaRPr lang="en-AU" sz="2400" dirty="0">
              <a:latin typeface="SassoonPrimaryInfant" pitchFamily="2" charset="0"/>
            </a:endParaRPr>
          </a:p>
          <a:p>
            <a:pPr marL="0" indent="0" algn="ctr">
              <a:buNone/>
            </a:pPr>
            <a:endParaRPr lang="en-AU" b="1" dirty="0" smtClean="0">
              <a:solidFill>
                <a:srgbClr val="002060"/>
              </a:solidFill>
              <a:latin typeface="SassoonPrimary" panose="020B0500000000000000" pitchFamily="34" charset="0"/>
            </a:endParaRPr>
          </a:p>
        </p:txBody>
      </p:sp>
    </p:spTree>
    <p:extLst>
      <p:ext uri="{BB962C8B-B14F-4D97-AF65-F5344CB8AC3E}">
        <p14:creationId xmlns:p14="http://schemas.microsoft.com/office/powerpoint/2010/main" val="151543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04884"/>
            <a:ext cx="10240875" cy="1320800"/>
          </a:xfrm>
        </p:spPr>
        <p:txBody>
          <a:bodyPr>
            <a:normAutofit/>
          </a:bodyPr>
          <a:lstStyle/>
          <a:p>
            <a:pPr algn="ctr"/>
            <a:r>
              <a:rPr lang="en-AU" sz="4400" dirty="0" smtClean="0">
                <a:solidFill>
                  <a:srgbClr val="002060"/>
                </a:solidFill>
                <a:latin typeface="Baskerville Old Face" panose="02020602080505020303" pitchFamily="18" charset="0"/>
              </a:rPr>
              <a:t>BYOD </a:t>
            </a:r>
            <a:r>
              <a:rPr lang="en-AU" sz="4400" dirty="0">
                <a:solidFill>
                  <a:srgbClr val="002060"/>
                </a:solidFill>
                <a:latin typeface="Baskerville Old Face" panose="02020602080505020303" pitchFamily="18" charset="0"/>
              </a:rPr>
              <a:t>iPad User Agreement</a:t>
            </a:r>
            <a:r>
              <a:rPr lang="en-AU" sz="4800" dirty="0">
                <a:solidFill>
                  <a:srgbClr val="002060"/>
                </a:solidFill>
                <a:latin typeface="Baskerville Old Face" panose="02020602080505020303" pitchFamily="18" charset="0"/>
              </a:rPr>
              <a:t/>
            </a:r>
            <a:br>
              <a:rPr lang="en-AU" sz="4800" dirty="0">
                <a:solidFill>
                  <a:srgbClr val="002060"/>
                </a:solidFill>
                <a:latin typeface="Baskerville Old Face" panose="02020602080505020303" pitchFamily="18" charset="0"/>
              </a:rPr>
            </a:br>
            <a:r>
              <a:rPr lang="en-AU" sz="2800" dirty="0">
                <a:solidFill>
                  <a:srgbClr val="0070C0"/>
                </a:solidFill>
                <a:latin typeface="Baskerville Old Face" panose="02020602080505020303" pitchFamily="18" charset="0"/>
              </a:rPr>
              <a:t>Student responsibilities at </a:t>
            </a:r>
            <a:r>
              <a:rPr lang="en-AU" sz="2800" dirty="0" smtClean="0">
                <a:solidFill>
                  <a:srgbClr val="0070C0"/>
                </a:solidFill>
                <a:latin typeface="Baskerville Old Face" panose="02020602080505020303" pitchFamily="18" charset="0"/>
              </a:rPr>
              <a:t>school</a:t>
            </a:r>
            <a:endParaRPr lang="en-AU" sz="2800" dirty="0">
              <a:latin typeface="Baskerville Old Face" panose="02020602080505020303" pitchFamily="18" charset="0"/>
            </a:endParaRPr>
          </a:p>
        </p:txBody>
      </p:sp>
      <p:sp>
        <p:nvSpPr>
          <p:cNvPr id="3" name="Content Placeholder 2"/>
          <p:cNvSpPr>
            <a:spLocks noGrp="1"/>
          </p:cNvSpPr>
          <p:nvPr>
            <p:ph idx="1"/>
          </p:nvPr>
        </p:nvSpPr>
        <p:spPr>
          <a:xfrm>
            <a:off x="677333" y="1828800"/>
            <a:ext cx="9967921" cy="4653887"/>
          </a:xfrm>
        </p:spPr>
        <p:txBody>
          <a:bodyPr>
            <a:noAutofit/>
          </a:bodyPr>
          <a:lstStyle/>
          <a:p>
            <a:r>
              <a:rPr lang="en-AU" sz="2400" dirty="0">
                <a:latin typeface="SassoonPrimaryInfant" pitchFamily="2" charset="0"/>
              </a:rPr>
              <a:t>1.9 Following appropriate safety and care procedures as outlined by the classroom teachers, including:</a:t>
            </a:r>
          </a:p>
          <a:p>
            <a:pPr lvl="1"/>
            <a:r>
              <a:rPr lang="en-AU" sz="1800" dirty="0">
                <a:latin typeface="SassoonPrimaryInfant" pitchFamily="2" charset="0"/>
              </a:rPr>
              <a:t>Handling the iPad </a:t>
            </a:r>
            <a:r>
              <a:rPr lang="en-AU" sz="1800" dirty="0" smtClean="0">
                <a:latin typeface="SassoonPrimaryInfant" pitchFamily="2" charset="0"/>
              </a:rPr>
              <a:t>carefully, </a:t>
            </a:r>
            <a:r>
              <a:rPr lang="en-AU" sz="1800" dirty="0">
                <a:latin typeface="SassoonPrimaryInfant" pitchFamily="2" charset="0"/>
              </a:rPr>
              <a:t>and taking care with the placement of the device at all times.</a:t>
            </a:r>
          </a:p>
          <a:p>
            <a:pPr lvl="1"/>
            <a:r>
              <a:rPr lang="en-AU" sz="1800" dirty="0">
                <a:latin typeface="SassoonPrimaryInfant" pitchFamily="2" charset="0"/>
              </a:rPr>
              <a:t>Handling their school bag carefully and ensuring that the iPad remains in their school bag when moving to and from school. </a:t>
            </a:r>
          </a:p>
          <a:p>
            <a:pPr lvl="1"/>
            <a:r>
              <a:rPr lang="en-AU" sz="1800" dirty="0">
                <a:latin typeface="SassoonPrimaryInfant" pitchFamily="2" charset="0"/>
              </a:rPr>
              <a:t>When moving with the iPad, ensuring that it is held securely with both hands and is not in use.</a:t>
            </a:r>
          </a:p>
          <a:p>
            <a:pPr lvl="1"/>
            <a:r>
              <a:rPr lang="en-AU" sz="1800" dirty="0">
                <a:latin typeface="SassoonPrimaryInfant" pitchFamily="2" charset="0"/>
              </a:rPr>
              <a:t>Ensuring that the iPad protective cover and screen protector are left on the device at all times.</a:t>
            </a:r>
          </a:p>
          <a:p>
            <a:pPr lvl="1"/>
            <a:r>
              <a:rPr lang="en-AU" sz="1800" dirty="0">
                <a:latin typeface="SassoonPrimaryInfant" pitchFamily="2" charset="0"/>
              </a:rPr>
              <a:t>Taking care when packing the iPad into the schoolbags and not placing it underneath heavy items.</a:t>
            </a:r>
          </a:p>
          <a:p>
            <a:pPr lvl="1"/>
            <a:r>
              <a:rPr lang="en-AU" sz="1800" dirty="0">
                <a:latin typeface="SassoonPrimaryInfant" pitchFamily="2" charset="0"/>
              </a:rPr>
              <a:t>Ensuring that food and drinks are kept well away from the iPad at all times.</a:t>
            </a:r>
          </a:p>
          <a:p>
            <a:pPr lvl="1"/>
            <a:r>
              <a:rPr lang="en-AU" sz="1800" dirty="0">
                <a:latin typeface="SassoonPrimaryInfant" pitchFamily="2" charset="0"/>
              </a:rPr>
              <a:t>Ensuring that nothing is put on the iPad </a:t>
            </a:r>
            <a:r>
              <a:rPr lang="en-AU" sz="1800" dirty="0" smtClean="0">
                <a:latin typeface="SassoonPrimaryInfant" pitchFamily="2" charset="0"/>
              </a:rPr>
              <a:t>that is </a:t>
            </a:r>
            <a:r>
              <a:rPr lang="en-AU" sz="1800" dirty="0">
                <a:latin typeface="SassoonPrimaryInfant" pitchFamily="2" charset="0"/>
              </a:rPr>
              <a:t>inappropriate or offensive (</a:t>
            </a:r>
            <a:r>
              <a:rPr lang="en-AU" sz="1800" dirty="0" err="1">
                <a:latin typeface="SassoonPrimaryInfant" pitchFamily="2" charset="0"/>
              </a:rPr>
              <a:t>eg</a:t>
            </a:r>
            <a:r>
              <a:rPr lang="en-AU" sz="1800" dirty="0">
                <a:latin typeface="SassoonPrimaryInfant" pitchFamily="2" charset="0"/>
              </a:rPr>
              <a:t>; content or stickers etc.)</a:t>
            </a:r>
          </a:p>
          <a:p>
            <a:pPr marL="0" indent="0" algn="ctr">
              <a:buNone/>
            </a:pPr>
            <a:endParaRPr lang="en-AU" dirty="0">
              <a:latin typeface="SassoonPrimary" panose="020B0500000000000000" pitchFamily="34" charset="0"/>
            </a:endParaRPr>
          </a:p>
        </p:txBody>
      </p:sp>
    </p:spTree>
    <p:extLst>
      <p:ext uri="{BB962C8B-B14F-4D97-AF65-F5344CB8AC3E}">
        <p14:creationId xmlns:p14="http://schemas.microsoft.com/office/powerpoint/2010/main" val="3678407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0147"/>
            <a:ext cx="10079566" cy="1096370"/>
          </a:xfrm>
        </p:spPr>
        <p:txBody>
          <a:bodyPr>
            <a:noAutofit/>
          </a:bodyPr>
          <a:lstStyle/>
          <a:p>
            <a:pPr algn="ctr"/>
            <a:r>
              <a:rPr lang="en-AU" sz="4400" dirty="0" smtClean="0">
                <a:solidFill>
                  <a:srgbClr val="002060"/>
                </a:solidFill>
                <a:latin typeface="Baskerville Old Face" panose="02020602080505020303" pitchFamily="18" charset="0"/>
              </a:rPr>
              <a:t>BYOD iPad User Agreement</a:t>
            </a:r>
            <a:r>
              <a:rPr lang="en-AU" sz="3200" dirty="0" smtClean="0">
                <a:solidFill>
                  <a:srgbClr val="002060"/>
                </a:solidFill>
                <a:latin typeface="Baskerville Old Face" panose="02020602080505020303" pitchFamily="18" charset="0"/>
              </a:rPr>
              <a:t/>
            </a:r>
            <a:br>
              <a:rPr lang="en-AU" sz="3200" dirty="0" smtClean="0">
                <a:solidFill>
                  <a:srgbClr val="002060"/>
                </a:solidFill>
                <a:latin typeface="Baskerville Old Face" panose="02020602080505020303" pitchFamily="18" charset="0"/>
              </a:rPr>
            </a:br>
            <a:r>
              <a:rPr lang="en-AU" sz="2800" dirty="0">
                <a:solidFill>
                  <a:srgbClr val="0070C0"/>
                </a:solidFill>
                <a:latin typeface="Baskerville Old Face" panose="02020602080505020303" pitchFamily="18" charset="0"/>
              </a:rPr>
              <a:t>Student responsibilities at </a:t>
            </a:r>
            <a:r>
              <a:rPr lang="en-AU" sz="2800" dirty="0" smtClean="0">
                <a:solidFill>
                  <a:srgbClr val="0070C0"/>
                </a:solidFill>
                <a:latin typeface="Baskerville Old Face" panose="02020602080505020303" pitchFamily="18" charset="0"/>
              </a:rPr>
              <a:t>school</a:t>
            </a:r>
            <a:endParaRPr lang="en-AU" sz="2800" dirty="0">
              <a:latin typeface="Baskerville Old Face" panose="02020602080505020303" pitchFamily="18" charset="0"/>
            </a:endParaRPr>
          </a:p>
        </p:txBody>
      </p:sp>
      <p:sp>
        <p:nvSpPr>
          <p:cNvPr id="3" name="Content Placeholder 2"/>
          <p:cNvSpPr>
            <a:spLocks noGrp="1"/>
          </p:cNvSpPr>
          <p:nvPr>
            <p:ph idx="1"/>
          </p:nvPr>
        </p:nvSpPr>
        <p:spPr>
          <a:xfrm>
            <a:off x="677334" y="1910687"/>
            <a:ext cx="9490248" cy="4599296"/>
          </a:xfrm>
        </p:spPr>
        <p:txBody>
          <a:bodyPr>
            <a:normAutofit/>
          </a:bodyPr>
          <a:lstStyle/>
          <a:p>
            <a:r>
              <a:rPr lang="en-AU" sz="2400" dirty="0" smtClean="0">
                <a:latin typeface="SassoonPrimaryInfant" pitchFamily="2" charset="0"/>
              </a:rPr>
              <a:t>1.10 </a:t>
            </a:r>
            <a:r>
              <a:rPr lang="en-AU" sz="2400" dirty="0">
                <a:latin typeface="SassoonPrimaryInfant" pitchFamily="2" charset="0"/>
              </a:rPr>
              <a:t>Backing up data securely at home, </a:t>
            </a:r>
            <a:r>
              <a:rPr lang="en-AU" sz="2400" dirty="0" smtClean="0">
                <a:latin typeface="SassoonPrimaryInfant" pitchFamily="2" charset="0"/>
              </a:rPr>
              <a:t>if desired.</a:t>
            </a:r>
            <a:endParaRPr lang="en-AU" sz="2400" dirty="0">
              <a:latin typeface="SassoonPrimaryInfant" pitchFamily="2" charset="0"/>
            </a:endParaRPr>
          </a:p>
          <a:p>
            <a:r>
              <a:rPr lang="en-AU" sz="2400" dirty="0">
                <a:latin typeface="SassoonPrimaryInfant" pitchFamily="2" charset="0"/>
              </a:rPr>
              <a:t>1.11 Ensuring that the App Store is not accessed at </a:t>
            </a:r>
            <a:r>
              <a:rPr lang="en-AU" sz="2400" dirty="0" smtClean="0">
                <a:latin typeface="SassoonPrimaryInfant" pitchFamily="2" charset="0"/>
              </a:rPr>
              <a:t>school without teacher direction.</a:t>
            </a:r>
            <a:endParaRPr lang="en-AU" sz="2400" dirty="0">
              <a:latin typeface="SassoonPrimaryInfant" pitchFamily="2" charset="0"/>
            </a:endParaRPr>
          </a:p>
          <a:p>
            <a:r>
              <a:rPr lang="en-AU" sz="2400" dirty="0">
                <a:latin typeface="SassoonPrimaryInfant" pitchFamily="2" charset="0"/>
              </a:rPr>
              <a:t>1.12 Ensuring that there is enough working storage (minimum 2GB) on the iPad to be able to complete activities each day.</a:t>
            </a:r>
          </a:p>
          <a:p>
            <a:r>
              <a:rPr lang="en-AU" sz="2400" dirty="0">
                <a:latin typeface="SassoonPrimaryInfant" pitchFamily="2" charset="0"/>
              </a:rPr>
              <a:t>1.13 Ensuring that no file sharing or copyright infringement software or material is stored on the iPad</a:t>
            </a:r>
            <a:r>
              <a:rPr lang="en-AU" sz="2400" dirty="0" smtClean="0">
                <a:latin typeface="SassoonPrimaryInfant" pitchFamily="2" charset="0"/>
              </a:rPr>
              <a:t>.</a:t>
            </a:r>
            <a:r>
              <a:rPr lang="en-AU" sz="2000" dirty="0" smtClean="0">
                <a:latin typeface="SassoonPrimaryInfant" pitchFamily="2" charset="0"/>
              </a:rPr>
              <a:t/>
            </a:r>
            <a:br>
              <a:rPr lang="en-AU" sz="2000" dirty="0" smtClean="0">
                <a:latin typeface="SassoonPrimaryInfant" pitchFamily="2" charset="0"/>
              </a:rPr>
            </a:br>
            <a:endParaRPr lang="en-AU" sz="2000" dirty="0">
              <a:latin typeface="SassoonPrimaryInfant" pitchFamily="2" charset="0"/>
            </a:endParaRPr>
          </a:p>
          <a:p>
            <a:pPr marL="0" indent="0" algn="ctr">
              <a:buNone/>
            </a:pPr>
            <a:r>
              <a:rPr lang="en-AU" sz="1900" dirty="0" smtClean="0">
                <a:latin typeface="SassoonPrimaryInfant" pitchFamily="2" charset="0"/>
              </a:rPr>
              <a:t>Where </a:t>
            </a:r>
            <a:r>
              <a:rPr lang="en-AU" sz="1900" dirty="0">
                <a:latin typeface="SassoonPrimaryInfant" pitchFamily="2" charset="0"/>
              </a:rPr>
              <a:t>a student does not fulfil these responsibilities the school will use the </a:t>
            </a:r>
            <a:r>
              <a:rPr lang="en-AU" sz="1900" dirty="0" smtClean="0">
                <a:latin typeface="SassoonPrimaryInfant" pitchFamily="2" charset="0"/>
              </a:rPr>
              <a:t/>
            </a:r>
            <a:br>
              <a:rPr lang="en-AU" sz="1900" dirty="0" smtClean="0">
                <a:latin typeface="SassoonPrimaryInfant" pitchFamily="2" charset="0"/>
              </a:rPr>
            </a:br>
            <a:r>
              <a:rPr lang="en-AU" sz="1900" b="1" dirty="0" smtClean="0">
                <a:latin typeface="SassoonPrimaryInfant" pitchFamily="2" charset="0"/>
              </a:rPr>
              <a:t>Belmont </a:t>
            </a:r>
            <a:r>
              <a:rPr lang="en-AU" sz="1900" b="1" dirty="0">
                <a:latin typeface="SassoonPrimaryInfant" pitchFamily="2" charset="0"/>
              </a:rPr>
              <a:t>Primary School </a:t>
            </a:r>
            <a:r>
              <a:rPr lang="en-AU" sz="1900" b="1" dirty="0" smtClean="0">
                <a:latin typeface="SassoonPrimaryInfant" pitchFamily="2" charset="0"/>
              </a:rPr>
              <a:t>Consequences </a:t>
            </a:r>
            <a:r>
              <a:rPr lang="en-AU" sz="1900" b="1" dirty="0">
                <a:latin typeface="SassoonPrimaryInfant" pitchFamily="2" charset="0"/>
              </a:rPr>
              <a:t>for Inappropriate Behaviour Document </a:t>
            </a:r>
            <a:r>
              <a:rPr lang="en-AU" sz="1900" b="1" dirty="0" smtClean="0">
                <a:latin typeface="SassoonPrimaryInfant" pitchFamily="2" charset="0"/>
              </a:rPr>
              <a:t/>
            </a:r>
            <a:br>
              <a:rPr lang="en-AU" sz="1900" b="1" dirty="0" smtClean="0">
                <a:latin typeface="SassoonPrimaryInfant" pitchFamily="2" charset="0"/>
              </a:rPr>
            </a:br>
            <a:r>
              <a:rPr lang="en-AU" sz="1900" dirty="0" smtClean="0">
                <a:latin typeface="SassoonPrimaryInfant" pitchFamily="2" charset="0"/>
              </a:rPr>
              <a:t>in </a:t>
            </a:r>
            <a:r>
              <a:rPr lang="en-AU" sz="1900" dirty="0">
                <a:latin typeface="SassoonPrimaryInfant" pitchFamily="2" charset="0"/>
              </a:rPr>
              <a:t>deciding the most appropriate consequence or response</a:t>
            </a:r>
            <a:r>
              <a:rPr lang="en-AU" sz="1900" dirty="0" smtClean="0">
                <a:latin typeface="SassoonPrimaryInfant" pitchFamily="2" charset="0"/>
              </a:rPr>
              <a:t>. </a:t>
            </a:r>
            <a:br>
              <a:rPr lang="en-AU" sz="1900" dirty="0" smtClean="0">
                <a:latin typeface="SassoonPrimaryInfant" pitchFamily="2" charset="0"/>
              </a:rPr>
            </a:br>
            <a:r>
              <a:rPr lang="en-AU" sz="1300" dirty="0" smtClean="0">
                <a:solidFill>
                  <a:schemeClr val="tx1"/>
                </a:solidFill>
                <a:latin typeface="SassoonPrimaryInfant" pitchFamily="2" charset="0"/>
              </a:rPr>
              <a:t>(You will find this document on our school website).</a:t>
            </a:r>
            <a:endParaRPr lang="en-AU" sz="1300" dirty="0">
              <a:solidFill>
                <a:schemeClr val="tx1"/>
              </a:solidFill>
              <a:latin typeface="SassoonPrimaryInfant" pitchFamily="2" charset="0"/>
            </a:endParaRPr>
          </a:p>
          <a:p>
            <a:endParaRPr lang="en-AU" sz="2000" dirty="0">
              <a:latin typeface="SassoonPrimary" panose="020B0500000000000000" pitchFamily="34" charset="0"/>
            </a:endParaRPr>
          </a:p>
          <a:p>
            <a:endParaRPr lang="en-AU" sz="2000" dirty="0">
              <a:latin typeface="SassoonPrimary" panose="020B0500000000000000" pitchFamily="34" charset="0"/>
            </a:endParaRPr>
          </a:p>
        </p:txBody>
      </p:sp>
    </p:spTree>
    <p:extLst>
      <p:ext uri="{BB962C8B-B14F-4D97-AF65-F5344CB8AC3E}">
        <p14:creationId xmlns:p14="http://schemas.microsoft.com/office/powerpoint/2010/main" val="146049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55232"/>
            <a:ext cx="10459239" cy="1291681"/>
          </a:xfrm>
        </p:spPr>
        <p:txBody>
          <a:bodyPr>
            <a:normAutofit/>
          </a:bodyPr>
          <a:lstStyle/>
          <a:p>
            <a:pPr algn="ctr"/>
            <a:r>
              <a:rPr lang="en-AU" sz="4400" dirty="0" smtClean="0">
                <a:solidFill>
                  <a:srgbClr val="002060"/>
                </a:solidFill>
                <a:latin typeface="Baskerville Old Face" panose="02020602080505020303" pitchFamily="18" charset="0"/>
              </a:rPr>
              <a:t>BYOD </a:t>
            </a:r>
            <a:r>
              <a:rPr lang="en-AU" sz="4400" dirty="0">
                <a:solidFill>
                  <a:srgbClr val="002060"/>
                </a:solidFill>
                <a:latin typeface="Baskerville Old Face" panose="02020602080505020303" pitchFamily="18" charset="0"/>
              </a:rPr>
              <a:t>iPad User Agreement</a:t>
            </a:r>
            <a:r>
              <a:rPr lang="en-AU" dirty="0">
                <a:solidFill>
                  <a:srgbClr val="002060"/>
                </a:solidFill>
                <a:latin typeface="Baskerville Old Face" panose="02020602080505020303" pitchFamily="18" charset="0"/>
              </a:rPr>
              <a:t/>
            </a:r>
            <a:br>
              <a:rPr lang="en-AU" dirty="0">
                <a:solidFill>
                  <a:srgbClr val="002060"/>
                </a:solidFill>
                <a:latin typeface="Baskerville Old Face" panose="02020602080505020303" pitchFamily="18" charset="0"/>
              </a:rPr>
            </a:br>
            <a:r>
              <a:rPr lang="en-AU" sz="2800" dirty="0">
                <a:solidFill>
                  <a:srgbClr val="0070C0"/>
                </a:solidFill>
                <a:latin typeface="Baskerville Old Face" panose="02020602080505020303" pitchFamily="18" charset="0"/>
              </a:rPr>
              <a:t>R</a:t>
            </a:r>
            <a:r>
              <a:rPr lang="en-AU" sz="2800" dirty="0" smtClean="0">
                <a:solidFill>
                  <a:srgbClr val="0070C0"/>
                </a:solidFill>
                <a:latin typeface="Baskerville Old Face" panose="02020602080505020303" pitchFamily="18" charset="0"/>
              </a:rPr>
              <a:t>esponsibilities at </a:t>
            </a:r>
            <a:r>
              <a:rPr lang="en-AU" sz="2800" dirty="0">
                <a:solidFill>
                  <a:srgbClr val="0070C0"/>
                </a:solidFill>
                <a:latin typeface="Baskerville Old Face" panose="02020602080505020303" pitchFamily="18" charset="0"/>
              </a:rPr>
              <a:t>home</a:t>
            </a:r>
            <a:endParaRPr lang="en-AU" sz="2800" dirty="0">
              <a:latin typeface="Baskerville Old Face" panose="02020602080505020303" pitchFamily="18" charset="0"/>
            </a:endParaRPr>
          </a:p>
        </p:txBody>
      </p:sp>
      <p:sp>
        <p:nvSpPr>
          <p:cNvPr id="3" name="Content Placeholder 2"/>
          <p:cNvSpPr>
            <a:spLocks noGrp="1"/>
          </p:cNvSpPr>
          <p:nvPr>
            <p:ph idx="1"/>
          </p:nvPr>
        </p:nvSpPr>
        <p:spPr>
          <a:xfrm>
            <a:off x="677334" y="1746913"/>
            <a:ext cx="10049806" cy="4681183"/>
          </a:xfrm>
        </p:spPr>
        <p:txBody>
          <a:bodyPr>
            <a:normAutofit/>
          </a:bodyPr>
          <a:lstStyle/>
          <a:p>
            <a:pPr marL="0" indent="0" algn="ctr">
              <a:lnSpc>
                <a:spcPct val="150000"/>
              </a:lnSpc>
              <a:buNone/>
            </a:pPr>
            <a:r>
              <a:rPr lang="en-AU" sz="2400" dirty="0" smtClean="0">
                <a:solidFill>
                  <a:schemeClr val="tx1">
                    <a:lumMod val="85000"/>
                    <a:lumOff val="15000"/>
                  </a:schemeClr>
                </a:solidFill>
                <a:latin typeface="KG Miss Speechy IPA" panose="02000000000000000000" pitchFamily="2" charset="0"/>
              </a:rPr>
              <a:t>Here are some important details for parents/guardians to help support their child with the responsibility of their iPad at home: </a:t>
            </a:r>
            <a:r>
              <a:rPr lang="en-AU" sz="2800" b="1" dirty="0" smtClean="0">
                <a:solidFill>
                  <a:schemeClr val="tx1">
                    <a:lumMod val="85000"/>
                    <a:lumOff val="15000"/>
                  </a:schemeClr>
                </a:solidFill>
                <a:latin typeface="KG Miss Speechy IPA" panose="02000000000000000000" pitchFamily="2" charset="0"/>
              </a:rPr>
              <a:t/>
            </a:r>
            <a:br>
              <a:rPr lang="en-AU" sz="2800" b="1" dirty="0" smtClean="0">
                <a:solidFill>
                  <a:schemeClr val="tx1">
                    <a:lumMod val="85000"/>
                    <a:lumOff val="15000"/>
                  </a:schemeClr>
                </a:solidFill>
                <a:latin typeface="KG Miss Speechy IPA" panose="02000000000000000000" pitchFamily="2" charset="0"/>
              </a:rPr>
            </a:br>
            <a:r>
              <a:rPr lang="en-AU" sz="1600" dirty="0" smtClean="0">
                <a:latin typeface="KG Miss Speechy IPA" panose="02000000000000000000" pitchFamily="2" charset="0"/>
              </a:rPr>
              <a:t>(</a:t>
            </a:r>
            <a:r>
              <a:rPr lang="en-AU" sz="1600" dirty="0">
                <a:latin typeface="KG Miss Speechy IPA" panose="02000000000000000000" pitchFamily="2" charset="0"/>
              </a:rPr>
              <a:t>outlined in the Student iPad User Agreement Section 2</a:t>
            </a:r>
            <a:r>
              <a:rPr lang="en-AU" sz="1600" dirty="0" smtClean="0">
                <a:latin typeface="KG Miss Speechy IPA" panose="02000000000000000000" pitchFamily="2" charset="0"/>
              </a:rPr>
              <a:t>)</a:t>
            </a:r>
            <a:br>
              <a:rPr lang="en-AU" sz="1600" dirty="0" smtClean="0">
                <a:latin typeface="KG Miss Speechy IPA" panose="02000000000000000000" pitchFamily="2" charset="0"/>
              </a:rPr>
            </a:br>
            <a:endParaRPr lang="en-AU" sz="1200" dirty="0" smtClean="0">
              <a:latin typeface="KG Miss Speechy IPA" panose="02000000000000000000" pitchFamily="2" charset="0"/>
            </a:endParaRPr>
          </a:p>
          <a:p>
            <a:r>
              <a:rPr lang="en-AU" sz="2200" dirty="0">
                <a:solidFill>
                  <a:schemeClr val="bg2">
                    <a:lumMod val="25000"/>
                  </a:schemeClr>
                </a:solidFill>
                <a:latin typeface="SassoonPrimaryInfant" pitchFamily="2" charset="0"/>
              </a:rPr>
              <a:t>2.1 Ensuring that the student brings their iPad to school each day.</a:t>
            </a:r>
          </a:p>
          <a:p>
            <a:r>
              <a:rPr lang="en-AU" sz="2200" dirty="0">
                <a:latin typeface="SassoonPrimaryInfant" pitchFamily="2" charset="0"/>
              </a:rPr>
              <a:t>2.2 Ensuring that the iPad is protected with a strong quality cover and screen protector.</a:t>
            </a:r>
          </a:p>
          <a:p>
            <a:r>
              <a:rPr lang="en-AU" sz="2200" dirty="0">
                <a:latin typeface="SassoonPrimaryInfant" pitchFamily="2" charset="0"/>
              </a:rPr>
              <a:t>2.3 Ensuring that the iPad provided is kept up to date with the latest Operating System available.</a:t>
            </a:r>
          </a:p>
          <a:p>
            <a:endParaRPr lang="en-AU" sz="2800" dirty="0">
              <a:latin typeface="KG Miss Speechy IPA" panose="02000000000000000000" pitchFamily="2" charset="0"/>
            </a:endParaRPr>
          </a:p>
          <a:p>
            <a:endParaRPr lang="en-AU" dirty="0">
              <a:latin typeface="SassoonPrimary" panose="020B0500000000000000" pitchFamily="34" charset="0"/>
            </a:endParaRPr>
          </a:p>
        </p:txBody>
      </p:sp>
    </p:spTree>
    <p:extLst>
      <p:ext uri="{BB962C8B-B14F-4D97-AF65-F5344CB8AC3E}">
        <p14:creationId xmlns:p14="http://schemas.microsoft.com/office/powerpoint/2010/main" val="1313971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36645"/>
            <a:ext cx="9711266" cy="1320800"/>
          </a:xfrm>
        </p:spPr>
        <p:txBody>
          <a:bodyPr>
            <a:normAutofit fontScale="90000"/>
          </a:bodyPr>
          <a:lstStyle/>
          <a:p>
            <a:pPr algn="ctr"/>
            <a:r>
              <a:rPr lang="en-AU" sz="4800" dirty="0" smtClean="0">
                <a:solidFill>
                  <a:srgbClr val="002060"/>
                </a:solidFill>
                <a:latin typeface="Baskerville Old Face" panose="02020602080505020303" pitchFamily="18" charset="0"/>
              </a:rPr>
              <a:t>BYOD </a:t>
            </a:r>
            <a:r>
              <a:rPr lang="en-AU" sz="4800" dirty="0">
                <a:solidFill>
                  <a:srgbClr val="002060"/>
                </a:solidFill>
                <a:latin typeface="Baskerville Old Face" panose="02020602080505020303" pitchFamily="18" charset="0"/>
              </a:rPr>
              <a:t>iPad User Agreement</a:t>
            </a:r>
            <a:r>
              <a:rPr lang="en-AU" dirty="0">
                <a:solidFill>
                  <a:srgbClr val="002060"/>
                </a:solidFill>
                <a:latin typeface="Baskerville Old Face" panose="02020602080505020303" pitchFamily="18" charset="0"/>
              </a:rPr>
              <a:t/>
            </a:r>
            <a:br>
              <a:rPr lang="en-AU" dirty="0">
                <a:solidFill>
                  <a:srgbClr val="002060"/>
                </a:solidFill>
                <a:latin typeface="Baskerville Old Face" panose="02020602080505020303" pitchFamily="18" charset="0"/>
              </a:rPr>
            </a:br>
            <a:r>
              <a:rPr lang="en-AU" dirty="0">
                <a:solidFill>
                  <a:srgbClr val="0070C0"/>
                </a:solidFill>
                <a:latin typeface="Baskerville Old Face" panose="02020602080505020303" pitchFamily="18" charset="0"/>
              </a:rPr>
              <a:t>R</a:t>
            </a:r>
            <a:r>
              <a:rPr lang="en-AU" dirty="0" smtClean="0">
                <a:solidFill>
                  <a:srgbClr val="0070C0"/>
                </a:solidFill>
                <a:latin typeface="Baskerville Old Face" panose="02020602080505020303" pitchFamily="18" charset="0"/>
              </a:rPr>
              <a:t>esponsibilities at </a:t>
            </a:r>
            <a:r>
              <a:rPr lang="en-AU" dirty="0">
                <a:solidFill>
                  <a:srgbClr val="0070C0"/>
                </a:solidFill>
                <a:latin typeface="Baskerville Old Face" panose="02020602080505020303" pitchFamily="18" charset="0"/>
              </a:rPr>
              <a:t>home</a:t>
            </a:r>
            <a:endParaRPr lang="en-AU" dirty="0">
              <a:latin typeface="Baskerville Old Face" panose="02020602080505020303" pitchFamily="18" charset="0"/>
            </a:endParaRPr>
          </a:p>
        </p:txBody>
      </p:sp>
      <p:sp>
        <p:nvSpPr>
          <p:cNvPr id="3" name="Content Placeholder 2"/>
          <p:cNvSpPr>
            <a:spLocks noGrp="1"/>
          </p:cNvSpPr>
          <p:nvPr>
            <p:ph idx="1"/>
          </p:nvPr>
        </p:nvSpPr>
        <p:spPr>
          <a:xfrm>
            <a:off x="677334" y="2009103"/>
            <a:ext cx="9149246" cy="4364401"/>
          </a:xfrm>
        </p:spPr>
        <p:txBody>
          <a:bodyPr>
            <a:noAutofit/>
          </a:bodyPr>
          <a:lstStyle/>
          <a:p>
            <a:r>
              <a:rPr lang="en-AU" sz="2200" dirty="0">
                <a:solidFill>
                  <a:schemeClr val="bg2">
                    <a:lumMod val="25000"/>
                  </a:schemeClr>
                </a:solidFill>
                <a:latin typeface="SassoonPrimaryInfant" pitchFamily="2" charset="0"/>
              </a:rPr>
              <a:t>2.4 Ensuring that the iPad is securely backed up at home, if desired.</a:t>
            </a:r>
          </a:p>
          <a:p>
            <a:r>
              <a:rPr lang="en-AU" sz="2200" dirty="0" smtClean="0">
                <a:latin typeface="SassoonPrimaryInfant" pitchFamily="2" charset="0"/>
              </a:rPr>
              <a:t>2.5 </a:t>
            </a:r>
            <a:r>
              <a:rPr lang="en-AU" sz="2200" dirty="0">
                <a:latin typeface="SassoonPrimaryInfant" pitchFamily="2" charset="0"/>
              </a:rPr>
              <a:t>Ensuring that the required </a:t>
            </a:r>
            <a:r>
              <a:rPr lang="en-AU" sz="2200" dirty="0" smtClean="0">
                <a:latin typeface="SassoonPrimaryInfant" pitchFamily="2" charset="0"/>
              </a:rPr>
              <a:t>apps </a:t>
            </a:r>
            <a:r>
              <a:rPr lang="en-AU" sz="2200" dirty="0">
                <a:latin typeface="SassoonPrimaryInfant" pitchFamily="2" charset="0"/>
              </a:rPr>
              <a:t>are downloaded and available to be used.</a:t>
            </a:r>
          </a:p>
          <a:p>
            <a:r>
              <a:rPr lang="en-AU" sz="2200" dirty="0" smtClean="0">
                <a:latin typeface="SassoonPrimaryInfant" pitchFamily="2" charset="0"/>
              </a:rPr>
              <a:t>2.6 </a:t>
            </a:r>
            <a:r>
              <a:rPr lang="en-AU" sz="2200" dirty="0">
                <a:latin typeface="SassoonPrimaryInfant" pitchFamily="2" charset="0"/>
              </a:rPr>
              <a:t>Ensuring that all content on the iPad is appropriate for the student to have at school (</a:t>
            </a:r>
            <a:r>
              <a:rPr lang="en-AU" sz="2200" dirty="0" err="1">
                <a:latin typeface="SassoonPrimaryInfant" pitchFamily="2" charset="0"/>
              </a:rPr>
              <a:t>eg</a:t>
            </a:r>
            <a:r>
              <a:rPr lang="en-AU" sz="2200" dirty="0">
                <a:latin typeface="SassoonPrimaryInfant" pitchFamily="2" charset="0"/>
              </a:rPr>
              <a:t>; apps, music, videos etc.) </a:t>
            </a:r>
          </a:p>
          <a:p>
            <a:pPr marL="0" indent="0">
              <a:buNone/>
            </a:pPr>
            <a:endParaRPr lang="en-AU" sz="2000" dirty="0">
              <a:latin typeface="SassoonPrimary" panose="020B0500000000000000" pitchFamily="34" charset="0"/>
            </a:endParaRPr>
          </a:p>
        </p:txBody>
      </p:sp>
    </p:spTree>
    <p:extLst>
      <p:ext uri="{BB962C8B-B14F-4D97-AF65-F5344CB8AC3E}">
        <p14:creationId xmlns:p14="http://schemas.microsoft.com/office/powerpoint/2010/main" val="73432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2794"/>
            <a:ext cx="10268170" cy="983578"/>
          </a:xfrm>
        </p:spPr>
        <p:txBody>
          <a:bodyPr>
            <a:normAutofit/>
          </a:bodyPr>
          <a:lstStyle/>
          <a:p>
            <a:pPr algn="ctr"/>
            <a:r>
              <a:rPr lang="en-AU" sz="4800" dirty="0" smtClean="0">
                <a:solidFill>
                  <a:srgbClr val="0000FF"/>
                </a:solidFill>
                <a:latin typeface="Baskerville Old Face" panose="02020602080505020303" pitchFamily="18" charset="0"/>
              </a:rPr>
              <a:t>School Support</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677334" y="1558344"/>
            <a:ext cx="9484097" cy="4734878"/>
          </a:xfrm>
        </p:spPr>
        <p:txBody>
          <a:bodyPr>
            <a:noAutofit/>
          </a:bodyPr>
          <a:lstStyle/>
          <a:p>
            <a:r>
              <a:rPr lang="en-AU" sz="2400" dirty="0" smtClean="0">
                <a:latin typeface="SassoonPrimaryInfant" pitchFamily="2" charset="0"/>
              </a:rPr>
              <a:t>All teachers will continue to guide and support students </a:t>
            </a:r>
            <a:br>
              <a:rPr lang="en-AU" sz="2400" dirty="0" smtClean="0">
                <a:latin typeface="SassoonPrimaryInfant" pitchFamily="2" charset="0"/>
              </a:rPr>
            </a:br>
            <a:r>
              <a:rPr lang="en-AU" sz="2400" dirty="0" smtClean="0">
                <a:latin typeface="SassoonPrimaryInfant" pitchFamily="2" charset="0"/>
              </a:rPr>
              <a:t>in all areas of learning. </a:t>
            </a:r>
          </a:p>
          <a:p>
            <a:pPr marL="0" indent="0">
              <a:buNone/>
            </a:pPr>
            <a:endParaRPr lang="en-AU" sz="2400" dirty="0" smtClean="0">
              <a:latin typeface="SassoonPrimaryInfant" pitchFamily="2" charset="0"/>
            </a:endParaRPr>
          </a:p>
          <a:p>
            <a:r>
              <a:rPr lang="en-AU" sz="2400" dirty="0" smtClean="0">
                <a:latin typeface="SassoonPrimaryInfant" pitchFamily="2" charset="0"/>
              </a:rPr>
              <a:t>All classrooms have lockable storage for the iPad to be stored in when students are not in the classroom throughout the day.</a:t>
            </a:r>
          </a:p>
          <a:p>
            <a:pPr marL="0" indent="0">
              <a:buNone/>
            </a:pPr>
            <a:endParaRPr lang="en-AU" sz="2400" dirty="0" smtClean="0">
              <a:latin typeface="SassoonPrimaryInfant" pitchFamily="2" charset="0"/>
            </a:endParaRPr>
          </a:p>
          <a:p>
            <a:r>
              <a:rPr lang="en-AU" sz="2400" dirty="0" smtClean="0">
                <a:latin typeface="SassoonPrimaryInfant" pitchFamily="2" charset="0"/>
              </a:rPr>
              <a:t>All </a:t>
            </a:r>
            <a:r>
              <a:rPr lang="en-AU" sz="2400" dirty="0">
                <a:latin typeface="SassoonPrimaryInfant" pitchFamily="2" charset="0"/>
              </a:rPr>
              <a:t>students will participate in thorough and explicit class sessions that regard the safety and appropriate use of personal and school devices at the beginning </a:t>
            </a:r>
            <a:r>
              <a:rPr lang="en-AU" sz="2400" dirty="0" smtClean="0">
                <a:latin typeface="SassoonPrimaryInfant" pitchFamily="2" charset="0"/>
              </a:rPr>
              <a:t>of the year and throughout. </a:t>
            </a:r>
            <a:r>
              <a:rPr lang="en-AU" sz="2400" dirty="0">
                <a:latin typeface="SassoonPrimaryInfant" pitchFamily="2" charset="0"/>
              </a:rPr>
              <a:t>This will be a major priority in </a:t>
            </a:r>
            <a:r>
              <a:rPr lang="en-AU" sz="2400" dirty="0" smtClean="0">
                <a:latin typeface="SassoonPrimaryInfant" pitchFamily="2" charset="0"/>
              </a:rPr>
              <a:t>Grades 3-6. </a:t>
            </a:r>
          </a:p>
          <a:p>
            <a:endParaRPr lang="en-AU" sz="1600" dirty="0" smtClean="0">
              <a:solidFill>
                <a:srgbClr val="FF0000"/>
              </a:solidFill>
              <a:latin typeface="SassoonPrimary" panose="020B0500000000000000" pitchFamily="34" charset="0"/>
            </a:endParaRPr>
          </a:p>
          <a:p>
            <a:endParaRPr lang="en-AU" sz="1600" dirty="0">
              <a:solidFill>
                <a:srgbClr val="FF0000"/>
              </a:solidFill>
              <a:latin typeface="SassoonPrimary" panose="020B0500000000000000" pitchFamily="34" charset="0"/>
            </a:endParaRPr>
          </a:p>
        </p:txBody>
      </p:sp>
      <p:pic>
        <p:nvPicPr>
          <p:cNvPr id="10242" name="Picture 2" descr="Image result for teach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183" y="647304"/>
            <a:ext cx="2815068" cy="150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26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2794"/>
            <a:ext cx="10268170" cy="983578"/>
          </a:xfrm>
        </p:spPr>
        <p:txBody>
          <a:bodyPr>
            <a:normAutofit/>
          </a:bodyPr>
          <a:lstStyle/>
          <a:p>
            <a:pPr algn="ctr"/>
            <a:r>
              <a:rPr lang="en-AU" sz="4800" dirty="0" smtClean="0">
                <a:solidFill>
                  <a:srgbClr val="0000FF"/>
                </a:solidFill>
                <a:latin typeface="Baskerville Old Face" panose="02020602080505020303" pitchFamily="18" charset="0"/>
              </a:rPr>
              <a:t>School Support</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677334" y="1326524"/>
            <a:ext cx="9484097" cy="4734878"/>
          </a:xfrm>
        </p:spPr>
        <p:txBody>
          <a:bodyPr>
            <a:noAutofit/>
          </a:bodyPr>
          <a:lstStyle/>
          <a:p>
            <a:r>
              <a:rPr lang="en-AU" sz="2400" dirty="0" smtClean="0">
                <a:solidFill>
                  <a:schemeClr val="tx1"/>
                </a:solidFill>
                <a:latin typeface="SassoonPrimaryInfant" pitchFamily="2" charset="0"/>
              </a:rPr>
              <a:t>Cyber Safety will continue to be a high priority across </a:t>
            </a:r>
            <a:br>
              <a:rPr lang="en-AU" sz="2400" dirty="0" smtClean="0">
                <a:solidFill>
                  <a:schemeClr val="tx1"/>
                </a:solidFill>
                <a:latin typeface="SassoonPrimaryInfant" pitchFamily="2" charset="0"/>
              </a:rPr>
            </a:br>
            <a:r>
              <a:rPr lang="en-AU" sz="2400" dirty="0" smtClean="0">
                <a:solidFill>
                  <a:schemeClr val="tx1"/>
                </a:solidFill>
                <a:latin typeface="SassoonPrimaryInfant" pitchFamily="2" charset="0"/>
              </a:rPr>
              <a:t>all year levels. Throughout 2022, the  Grade 3/4 area </a:t>
            </a:r>
            <a:br>
              <a:rPr lang="en-AU" sz="2400" dirty="0" smtClean="0">
                <a:solidFill>
                  <a:schemeClr val="tx1"/>
                </a:solidFill>
                <a:latin typeface="SassoonPrimaryInfant" pitchFamily="2" charset="0"/>
              </a:rPr>
            </a:br>
            <a:r>
              <a:rPr lang="en-AU" sz="2400" dirty="0" smtClean="0">
                <a:solidFill>
                  <a:schemeClr val="tx1"/>
                </a:solidFill>
                <a:latin typeface="SassoonPrimaryInfant" pitchFamily="2" charset="0"/>
              </a:rPr>
              <a:t>will undertake tasks from the Australian Government’s ‘CLASS </a:t>
            </a:r>
            <a:r>
              <a:rPr lang="en-AU" sz="2400" dirty="0">
                <a:solidFill>
                  <a:schemeClr val="tx1"/>
                </a:solidFill>
                <a:latin typeface="SassoonPrimaryInfant" pitchFamily="2" charset="0"/>
              </a:rPr>
              <a:t>ACT </a:t>
            </a:r>
            <a:r>
              <a:rPr lang="en-AU" sz="2400" dirty="0" smtClean="0">
                <a:solidFill>
                  <a:schemeClr val="tx1"/>
                </a:solidFill>
                <a:latin typeface="SassoonPrimaryInfant" pitchFamily="2" charset="0"/>
              </a:rPr>
              <a:t>50’ Cyber Safety challenge.</a:t>
            </a:r>
            <a:endParaRPr lang="en-AU" sz="2400" dirty="0">
              <a:solidFill>
                <a:schemeClr val="tx1"/>
              </a:solidFill>
              <a:latin typeface="SassoonPrimaryInfant" pitchFamily="2" charset="0"/>
            </a:endParaRPr>
          </a:p>
          <a:p>
            <a:endParaRPr lang="en-AU" sz="2400" dirty="0" smtClean="0">
              <a:latin typeface="SassoonPrimaryInfant" pitchFamily="2" charset="0"/>
            </a:endParaRPr>
          </a:p>
          <a:p>
            <a:r>
              <a:rPr lang="en-AU" sz="2400" dirty="0" smtClean="0">
                <a:latin typeface="SassoonPrimaryInfant" pitchFamily="2" charset="0"/>
              </a:rPr>
              <a:t>Students </a:t>
            </a:r>
            <a:r>
              <a:rPr lang="en-AU" sz="2400" dirty="0">
                <a:latin typeface="SassoonPrimaryInfant" pitchFamily="2" charset="0"/>
              </a:rPr>
              <a:t>will also have input into </a:t>
            </a:r>
            <a:r>
              <a:rPr lang="en-AU" sz="2400" dirty="0" smtClean="0">
                <a:latin typeface="SassoonPrimaryInfant" pitchFamily="2" charset="0"/>
              </a:rPr>
              <a:t>developing classroom expectations </a:t>
            </a:r>
            <a:r>
              <a:rPr lang="en-AU" sz="2400" dirty="0">
                <a:latin typeface="SassoonPrimaryInfant" pitchFamily="2" charset="0"/>
              </a:rPr>
              <a:t>to help consolidate their understanding of safety and appropriate use</a:t>
            </a:r>
            <a:r>
              <a:rPr lang="en-AU" sz="2400" dirty="0" smtClean="0">
                <a:latin typeface="SassoonPrimaryInfant" pitchFamily="2" charset="0"/>
              </a:rPr>
              <a:t>.</a:t>
            </a:r>
          </a:p>
          <a:p>
            <a:endParaRPr lang="en-AU" sz="2400" dirty="0">
              <a:latin typeface="SassoonPrimaryInfant" pitchFamily="2" charset="0"/>
            </a:endParaRPr>
          </a:p>
          <a:p>
            <a:r>
              <a:rPr lang="en-AU" sz="2400" dirty="0">
                <a:latin typeface="SassoonPrimaryInfant" pitchFamily="2" charset="0"/>
              </a:rPr>
              <a:t>Any disputes regarding damage or loss that has occurred at school will be mediated by the school Principal, on a </a:t>
            </a:r>
            <a:r>
              <a:rPr lang="en-AU" sz="2400" dirty="0" smtClean="0">
                <a:latin typeface="SassoonPrimaryInfant" pitchFamily="2" charset="0"/>
              </a:rPr>
              <a:t>case-by-case </a:t>
            </a:r>
            <a:r>
              <a:rPr lang="en-AU" sz="2400" dirty="0">
                <a:latin typeface="SassoonPrimaryInfant" pitchFamily="2" charset="0"/>
              </a:rPr>
              <a:t>basis.</a:t>
            </a:r>
          </a:p>
          <a:p>
            <a:endParaRPr lang="en-AU" sz="1600" dirty="0" smtClean="0">
              <a:solidFill>
                <a:srgbClr val="FF0000"/>
              </a:solidFill>
              <a:latin typeface="SassoonPrimary" panose="020B0500000000000000" pitchFamily="34" charset="0"/>
            </a:endParaRPr>
          </a:p>
          <a:p>
            <a:endParaRPr lang="en-AU" sz="1600" dirty="0">
              <a:solidFill>
                <a:srgbClr val="FF0000"/>
              </a:solidFill>
              <a:latin typeface="SassoonPrimary" panose="020B0500000000000000" pitchFamily="34" charset="0"/>
            </a:endParaRPr>
          </a:p>
        </p:txBody>
      </p:sp>
      <p:pic>
        <p:nvPicPr>
          <p:cNvPr id="10242" name="Picture 2" descr="Image result for teach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090" y="402435"/>
            <a:ext cx="2750223" cy="146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5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36645"/>
            <a:ext cx="9711266" cy="1320800"/>
          </a:xfrm>
        </p:spPr>
        <p:txBody>
          <a:bodyPr>
            <a:normAutofit/>
          </a:bodyPr>
          <a:lstStyle/>
          <a:p>
            <a:pPr algn="ctr"/>
            <a:r>
              <a:rPr lang="en-AU" sz="4800" dirty="0" smtClean="0">
                <a:solidFill>
                  <a:srgbClr val="0000FF"/>
                </a:solidFill>
                <a:latin typeface="Baskerville Old Face" panose="02020602080505020303" pitchFamily="18" charset="0"/>
              </a:rPr>
              <a:t>Helpful Hints at Home</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902368" y="1657446"/>
            <a:ext cx="9053002" cy="4716060"/>
          </a:xfrm>
        </p:spPr>
        <p:txBody>
          <a:bodyPr>
            <a:noAutofit/>
          </a:bodyPr>
          <a:lstStyle/>
          <a:p>
            <a:pPr marL="342900" lvl="1" indent="-342900"/>
            <a:r>
              <a:rPr lang="en-AU" sz="2400" dirty="0">
                <a:latin typeface="KG Miss Speechy IPA" panose="02000000000000000000" pitchFamily="2" charset="0"/>
              </a:rPr>
              <a:t>Treat the iPad like any new learning experience. Just like riding a bike, your child will need guidance and support and undoubtedly they will make mistakes. Help them and encourage them through this process, this is how they will learn</a:t>
            </a:r>
            <a:r>
              <a:rPr lang="en-AU" sz="2400" dirty="0" smtClean="0">
                <a:latin typeface="KG Miss Speechy IPA" panose="02000000000000000000" pitchFamily="2" charset="0"/>
              </a:rPr>
              <a:t>!</a:t>
            </a:r>
            <a:br>
              <a:rPr lang="en-AU" sz="2400" dirty="0" smtClean="0">
                <a:latin typeface="KG Miss Speechy IPA" panose="02000000000000000000" pitchFamily="2" charset="0"/>
              </a:rPr>
            </a:br>
            <a:endParaRPr lang="en-AU" sz="2400" dirty="0" smtClean="0">
              <a:latin typeface="KG Miss Speechy IPA" panose="02000000000000000000" pitchFamily="2" charset="0"/>
            </a:endParaRPr>
          </a:p>
          <a:p>
            <a:r>
              <a:rPr lang="en-AU" sz="2400" dirty="0" smtClean="0">
                <a:latin typeface="KG Miss Speechy IPA" panose="02000000000000000000" pitchFamily="2" charset="0"/>
              </a:rPr>
              <a:t>Reinforce the importance of looking after the device</a:t>
            </a:r>
            <a:r>
              <a:rPr lang="en-AU" sz="2400" dirty="0">
                <a:latin typeface="KG Miss Speechy IPA" panose="02000000000000000000" pitchFamily="2" charset="0"/>
              </a:rPr>
              <a:t>.</a:t>
            </a:r>
            <a:endParaRPr lang="en-AU" sz="1800" dirty="0">
              <a:latin typeface="KG Miss Speechy IPA" panose="02000000000000000000" pitchFamily="2" charset="0"/>
            </a:endParaRPr>
          </a:p>
          <a:p>
            <a:endParaRPr lang="en-AU" sz="2000" dirty="0">
              <a:latin typeface="SassoonPrimary" panose="020B0500000000000000" pitchFamily="34" charset="0"/>
            </a:endParaRPr>
          </a:p>
        </p:txBody>
      </p:sp>
      <p:pic>
        <p:nvPicPr>
          <p:cNvPr id="5" name="Picture 4"/>
          <p:cNvPicPr>
            <a:picLocks noChangeAspect="1"/>
          </p:cNvPicPr>
          <p:nvPr/>
        </p:nvPicPr>
        <p:blipFill>
          <a:blip r:embed="rId3"/>
          <a:stretch>
            <a:fillRect/>
          </a:stretch>
        </p:blipFill>
        <p:spPr>
          <a:xfrm>
            <a:off x="1841242" y="5027799"/>
            <a:ext cx="7568922" cy="1448739"/>
          </a:xfrm>
          <a:prstGeom prst="rect">
            <a:avLst/>
          </a:prstGeom>
        </p:spPr>
      </p:pic>
    </p:spTree>
    <p:extLst>
      <p:ext uri="{BB962C8B-B14F-4D97-AF65-F5344CB8AC3E}">
        <p14:creationId xmlns:p14="http://schemas.microsoft.com/office/powerpoint/2010/main" val="2779360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36645"/>
            <a:ext cx="9711266" cy="1320800"/>
          </a:xfrm>
        </p:spPr>
        <p:txBody>
          <a:bodyPr>
            <a:normAutofit/>
          </a:bodyPr>
          <a:lstStyle/>
          <a:p>
            <a:pPr algn="ctr"/>
            <a:r>
              <a:rPr lang="en-AU" sz="4800" dirty="0" smtClean="0">
                <a:solidFill>
                  <a:srgbClr val="0000FF"/>
                </a:solidFill>
                <a:latin typeface="Baskerville Old Face" panose="02020602080505020303" pitchFamily="18" charset="0"/>
              </a:rPr>
              <a:t>Helpful Hints at Home</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677333" y="1258200"/>
            <a:ext cx="10350057" cy="4716060"/>
          </a:xfrm>
        </p:spPr>
        <p:txBody>
          <a:bodyPr>
            <a:noAutofit/>
          </a:bodyPr>
          <a:lstStyle/>
          <a:p>
            <a:r>
              <a:rPr lang="en-AU" sz="2400" dirty="0">
                <a:latin typeface="KG Miss Speechy IPA" panose="02000000000000000000" pitchFamily="2" charset="0"/>
              </a:rPr>
              <a:t>Have a morning routine and an afternoon routine. Go through this with your child. For example; </a:t>
            </a:r>
          </a:p>
          <a:p>
            <a:pPr lvl="1"/>
            <a:r>
              <a:rPr lang="en-AU" sz="2000" dirty="0">
                <a:latin typeface="KG Miss Speechy IPA" panose="02000000000000000000" pitchFamily="2" charset="0"/>
              </a:rPr>
              <a:t>The iPad gets packed into the bag straight after tea or before </a:t>
            </a:r>
            <a:r>
              <a:rPr lang="en-AU" sz="2000" dirty="0" smtClean="0">
                <a:latin typeface="KG Miss Speechy IPA" panose="02000000000000000000" pitchFamily="2" charset="0"/>
              </a:rPr>
              <a:t>breakfast;</a:t>
            </a:r>
            <a:endParaRPr lang="en-AU" sz="2000" dirty="0">
              <a:latin typeface="KG Miss Speechy IPA" panose="02000000000000000000" pitchFamily="2" charset="0"/>
            </a:endParaRPr>
          </a:p>
          <a:p>
            <a:pPr lvl="1"/>
            <a:r>
              <a:rPr lang="en-AU" sz="2000" dirty="0">
                <a:latin typeface="KG Miss Speechy IPA" panose="02000000000000000000" pitchFamily="2" charset="0"/>
              </a:rPr>
              <a:t>Have a set time and location for charging the </a:t>
            </a:r>
            <a:r>
              <a:rPr lang="en-AU" sz="2000" dirty="0" smtClean="0">
                <a:latin typeface="KG Miss Speechy IPA" panose="02000000000000000000" pitchFamily="2" charset="0"/>
              </a:rPr>
              <a:t>iPad;</a:t>
            </a:r>
            <a:endParaRPr lang="en-AU" sz="2000" dirty="0">
              <a:latin typeface="KG Miss Speechy IPA" panose="02000000000000000000" pitchFamily="2" charset="0"/>
            </a:endParaRPr>
          </a:p>
          <a:p>
            <a:pPr lvl="1"/>
            <a:r>
              <a:rPr lang="en-AU" sz="2000" dirty="0">
                <a:latin typeface="KG Miss Speechy IPA" panose="02000000000000000000" pitchFamily="2" charset="0"/>
              </a:rPr>
              <a:t>Have a designated area for iPad </a:t>
            </a:r>
            <a:r>
              <a:rPr lang="en-AU" sz="2000" dirty="0" smtClean="0">
                <a:latin typeface="KG Miss Speechy IPA" panose="02000000000000000000" pitchFamily="2" charset="0"/>
              </a:rPr>
              <a:t>use; </a:t>
            </a:r>
            <a:endParaRPr lang="en-AU" sz="2000" dirty="0">
              <a:latin typeface="KG Miss Speechy IPA" panose="02000000000000000000" pitchFamily="2" charset="0"/>
            </a:endParaRPr>
          </a:p>
          <a:p>
            <a:pPr lvl="1"/>
            <a:r>
              <a:rPr lang="en-AU" sz="2000" dirty="0">
                <a:latin typeface="KG Miss Speechy IPA" panose="02000000000000000000" pitchFamily="2" charset="0"/>
              </a:rPr>
              <a:t>Check the school bag each morning to ensure that the iPad is packed.</a:t>
            </a:r>
            <a:br>
              <a:rPr lang="en-AU" sz="2000" dirty="0">
                <a:latin typeface="KG Miss Speechy IPA" panose="02000000000000000000" pitchFamily="2" charset="0"/>
              </a:rPr>
            </a:br>
            <a:endParaRPr lang="en-AU" sz="1800" dirty="0">
              <a:solidFill>
                <a:srgbClr val="FF0000"/>
              </a:solidFill>
              <a:latin typeface="KG Miss Speechy IPA" panose="02000000000000000000" pitchFamily="2" charset="0"/>
            </a:endParaRPr>
          </a:p>
          <a:p>
            <a:pPr marL="342900" lvl="1" indent="-342900"/>
            <a:r>
              <a:rPr lang="en-AU" sz="2400" dirty="0">
                <a:latin typeface="KG Miss Speechy IPA" panose="02000000000000000000" pitchFamily="2" charset="0"/>
              </a:rPr>
              <a:t>Supervising the student’s iPad and internet use at home to ensure that the student is using the iPad safely and responsibly</a:t>
            </a:r>
            <a:r>
              <a:rPr lang="en-AU" sz="2400" dirty="0" smtClean="0">
                <a:latin typeface="KG Miss Speechy IPA" panose="02000000000000000000" pitchFamily="2" charset="0"/>
              </a:rPr>
              <a:t>.</a:t>
            </a:r>
          </a:p>
          <a:p>
            <a:pPr marL="742950" lvl="2" indent="-342900"/>
            <a:r>
              <a:rPr lang="en-AU" sz="2000" dirty="0" smtClean="0">
                <a:latin typeface="KG Miss Speechy IPA" panose="02000000000000000000" pitchFamily="2" charset="0"/>
              </a:rPr>
              <a:t>Encourage your child to show you what they are doing, what app they are using, and what content they are accessing.</a:t>
            </a:r>
            <a:r>
              <a:rPr lang="en-AU" dirty="0" smtClean="0">
                <a:latin typeface="KG Miss Speechy IPA" panose="02000000000000000000" pitchFamily="2" charset="0"/>
              </a:rPr>
              <a:t/>
            </a:r>
            <a:br>
              <a:rPr lang="en-AU" dirty="0" smtClean="0">
                <a:latin typeface="KG Miss Speechy IPA" panose="02000000000000000000" pitchFamily="2" charset="0"/>
              </a:rPr>
            </a:br>
            <a:endParaRPr lang="en-AU" sz="900" dirty="0" smtClean="0">
              <a:latin typeface="KG Miss Speechy IPA" panose="02000000000000000000" pitchFamily="2" charset="0"/>
            </a:endParaRPr>
          </a:p>
          <a:p>
            <a:pPr marL="342900" lvl="1" indent="-342900"/>
            <a:endParaRPr lang="en-AU" sz="1800" dirty="0">
              <a:latin typeface="KG Miss Speechy IPA" panose="02000000000000000000" pitchFamily="2" charset="0"/>
            </a:endParaRPr>
          </a:p>
          <a:p>
            <a:endParaRPr lang="en-AU" sz="2000" dirty="0">
              <a:latin typeface="SassoonPrimary" panose="020B0500000000000000" pitchFamily="34" charset="0"/>
            </a:endParaRPr>
          </a:p>
        </p:txBody>
      </p:sp>
      <p:pic>
        <p:nvPicPr>
          <p:cNvPr id="4" name="Picture 3"/>
          <p:cNvPicPr>
            <a:picLocks noChangeAspect="1"/>
          </p:cNvPicPr>
          <p:nvPr/>
        </p:nvPicPr>
        <p:blipFill>
          <a:blip r:embed="rId3"/>
          <a:stretch>
            <a:fillRect/>
          </a:stretch>
        </p:blipFill>
        <p:spPr>
          <a:xfrm>
            <a:off x="4099676" y="6130344"/>
            <a:ext cx="2597340" cy="497147"/>
          </a:xfrm>
          <a:prstGeom prst="rect">
            <a:avLst/>
          </a:prstGeom>
        </p:spPr>
      </p:pic>
    </p:spTree>
    <p:extLst>
      <p:ext uri="{BB962C8B-B14F-4D97-AF65-F5344CB8AC3E}">
        <p14:creationId xmlns:p14="http://schemas.microsoft.com/office/powerpoint/2010/main" val="92308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600" dirty="0" smtClean="0">
                <a:solidFill>
                  <a:srgbClr val="0000FF"/>
                </a:solidFill>
                <a:latin typeface="Baskerville Old Face" panose="02020602080505020303" pitchFamily="18" charset="0"/>
                <a:cs typeface="Agent Orange" panose="00000400000000000000" pitchFamily="2" charset="0"/>
              </a:rPr>
              <a:t>Tonight’s Format</a:t>
            </a:r>
            <a:endParaRPr lang="en-AU" sz="6600" dirty="0">
              <a:solidFill>
                <a:srgbClr val="0000FF"/>
              </a:solidFill>
              <a:latin typeface="Baskerville Old Face" panose="02020602080505020303" pitchFamily="18" charset="0"/>
              <a:cs typeface="Agent Orange" panose="00000400000000000000" pitchFamily="2" charset="0"/>
            </a:endParaRPr>
          </a:p>
        </p:txBody>
      </p:sp>
      <p:sp>
        <p:nvSpPr>
          <p:cNvPr id="3" name="Content Placeholder 2"/>
          <p:cNvSpPr>
            <a:spLocks noGrp="1"/>
          </p:cNvSpPr>
          <p:nvPr>
            <p:ph idx="1"/>
          </p:nvPr>
        </p:nvSpPr>
        <p:spPr>
          <a:xfrm>
            <a:off x="677334" y="1855969"/>
            <a:ext cx="9913329" cy="4538639"/>
          </a:xfrm>
        </p:spPr>
        <p:txBody>
          <a:bodyPr>
            <a:normAutofit fontScale="92500" lnSpcReduction="20000"/>
          </a:bodyPr>
          <a:lstStyle/>
          <a:p>
            <a:pPr>
              <a:lnSpc>
                <a:spcPct val="150000"/>
              </a:lnSpc>
            </a:pPr>
            <a:r>
              <a:rPr lang="en-AU" dirty="0">
                <a:latin typeface="KG Miss Speechy IPA" panose="02000000000000000000" pitchFamily="2" charset="0"/>
              </a:rPr>
              <a:t>1. Staff and student learning </a:t>
            </a:r>
            <a:r>
              <a:rPr lang="en-AU" dirty="0" smtClean="0">
                <a:latin typeface="KG Miss Speechy IPA" panose="02000000000000000000" pitchFamily="2" charset="0"/>
              </a:rPr>
              <a:t>connections </a:t>
            </a:r>
          </a:p>
          <a:p>
            <a:pPr>
              <a:lnSpc>
                <a:spcPct val="150000"/>
              </a:lnSpc>
            </a:pPr>
            <a:r>
              <a:rPr lang="en-AU" dirty="0" smtClean="0">
                <a:latin typeface="KG Miss Speechy IPA" panose="02000000000000000000" pitchFamily="2" charset="0"/>
              </a:rPr>
              <a:t>2. Whole School Acceptable User Agreement</a:t>
            </a:r>
          </a:p>
          <a:p>
            <a:pPr>
              <a:lnSpc>
                <a:spcPct val="150000"/>
              </a:lnSpc>
            </a:pPr>
            <a:r>
              <a:rPr lang="en-AU" dirty="0" smtClean="0">
                <a:latin typeface="KG Miss Speechy IPA" panose="02000000000000000000" pitchFamily="2" charset="0"/>
              </a:rPr>
              <a:t>3. Student iPad User Agreement: Student </a:t>
            </a:r>
            <a:r>
              <a:rPr lang="en-AU" dirty="0">
                <a:latin typeface="KG Miss Speechy IPA" panose="02000000000000000000" pitchFamily="2" charset="0"/>
              </a:rPr>
              <a:t>r</a:t>
            </a:r>
            <a:r>
              <a:rPr lang="en-AU" dirty="0" smtClean="0">
                <a:latin typeface="KG Miss Speechy IPA" panose="02000000000000000000" pitchFamily="2" charset="0"/>
              </a:rPr>
              <a:t>esponsibilities at </a:t>
            </a:r>
            <a:r>
              <a:rPr lang="en-AU" dirty="0">
                <a:latin typeface="KG Miss Speechy IPA" panose="02000000000000000000" pitchFamily="2" charset="0"/>
              </a:rPr>
              <a:t>s</a:t>
            </a:r>
            <a:r>
              <a:rPr lang="en-AU" dirty="0" smtClean="0">
                <a:latin typeface="KG Miss Speechy IPA" panose="02000000000000000000" pitchFamily="2" charset="0"/>
              </a:rPr>
              <a:t>chool and </a:t>
            </a:r>
            <a:r>
              <a:rPr lang="en-AU" dirty="0">
                <a:latin typeface="KG Miss Speechy IPA" panose="02000000000000000000" pitchFamily="2" charset="0"/>
              </a:rPr>
              <a:t>h</a:t>
            </a:r>
            <a:r>
              <a:rPr lang="en-AU" dirty="0" smtClean="0">
                <a:latin typeface="KG Miss Speechy IPA" panose="02000000000000000000" pitchFamily="2" charset="0"/>
              </a:rPr>
              <a:t>ome</a:t>
            </a:r>
          </a:p>
          <a:p>
            <a:pPr>
              <a:lnSpc>
                <a:spcPct val="150000"/>
              </a:lnSpc>
            </a:pPr>
            <a:r>
              <a:rPr lang="en-AU" dirty="0">
                <a:latin typeface="KG Miss Speechy IPA" panose="02000000000000000000" pitchFamily="2" charset="0"/>
              </a:rPr>
              <a:t>4</a:t>
            </a:r>
            <a:r>
              <a:rPr lang="en-AU" dirty="0" smtClean="0">
                <a:latin typeface="KG Miss Speechy IPA" panose="02000000000000000000" pitchFamily="2" charset="0"/>
              </a:rPr>
              <a:t>. School Support</a:t>
            </a:r>
          </a:p>
          <a:p>
            <a:pPr>
              <a:lnSpc>
                <a:spcPct val="150000"/>
              </a:lnSpc>
            </a:pPr>
            <a:r>
              <a:rPr lang="en-AU" dirty="0">
                <a:latin typeface="KG Miss Speechy IPA" panose="02000000000000000000" pitchFamily="2" charset="0"/>
              </a:rPr>
              <a:t>5</a:t>
            </a:r>
            <a:r>
              <a:rPr lang="en-AU" dirty="0" smtClean="0">
                <a:latin typeface="KG Miss Speechy IPA" panose="02000000000000000000" pitchFamily="2" charset="0"/>
              </a:rPr>
              <a:t>. Helpful Hints: Hints for at home and for setting up your iPad</a:t>
            </a:r>
          </a:p>
          <a:p>
            <a:pPr>
              <a:lnSpc>
                <a:spcPct val="150000"/>
              </a:lnSpc>
            </a:pPr>
            <a:r>
              <a:rPr lang="en-AU" dirty="0">
                <a:latin typeface="KG Miss Speechy IPA" panose="02000000000000000000" pitchFamily="2" charset="0"/>
              </a:rPr>
              <a:t>6</a:t>
            </a:r>
            <a:r>
              <a:rPr lang="en-AU" dirty="0" smtClean="0">
                <a:latin typeface="KG Miss Speechy IPA" panose="02000000000000000000" pitchFamily="2" charset="0"/>
              </a:rPr>
              <a:t>. Connecting to the school network</a:t>
            </a:r>
          </a:p>
          <a:p>
            <a:pPr>
              <a:lnSpc>
                <a:spcPct val="150000"/>
              </a:lnSpc>
            </a:pPr>
            <a:r>
              <a:rPr lang="en-AU" dirty="0" smtClean="0">
                <a:latin typeface="KG Miss Speechy IPA" panose="02000000000000000000" pitchFamily="2" charset="0"/>
              </a:rPr>
              <a:t>7. App list and information for BYOD students</a:t>
            </a:r>
          </a:p>
          <a:p>
            <a:pPr>
              <a:lnSpc>
                <a:spcPct val="150000"/>
              </a:lnSpc>
            </a:pPr>
            <a:r>
              <a:rPr lang="en-AU" dirty="0">
                <a:latin typeface="KG Miss Speechy IPA" panose="02000000000000000000" pitchFamily="2" charset="0"/>
              </a:rPr>
              <a:t>8</a:t>
            </a:r>
            <a:r>
              <a:rPr lang="en-AU" dirty="0" smtClean="0">
                <a:latin typeface="KG Miss Speechy IPA" panose="02000000000000000000" pitchFamily="2" charset="0"/>
              </a:rPr>
              <a:t>. Addressing your pre-submitted questions</a:t>
            </a:r>
            <a:endParaRPr lang="en-AU" dirty="0" smtClean="0">
              <a:solidFill>
                <a:srgbClr val="FF0000"/>
              </a:solidFill>
              <a:latin typeface="KG Miss Speechy IPA" panose="02000000000000000000" pitchFamily="2" charset="0"/>
            </a:endParaRPr>
          </a:p>
          <a:p>
            <a:pPr>
              <a:lnSpc>
                <a:spcPct val="150000"/>
              </a:lnSpc>
            </a:pPr>
            <a:r>
              <a:rPr lang="en-AU" dirty="0">
                <a:latin typeface="KG Miss Speechy IPA" panose="02000000000000000000" pitchFamily="2" charset="0"/>
              </a:rPr>
              <a:t>9</a:t>
            </a:r>
            <a:r>
              <a:rPr lang="en-AU" dirty="0" smtClean="0">
                <a:latin typeface="KG Miss Speechy IPA" panose="02000000000000000000" pitchFamily="2" charset="0"/>
              </a:rPr>
              <a:t>. Student learning and reflections</a:t>
            </a:r>
          </a:p>
          <a:p>
            <a:pPr marL="0" indent="0">
              <a:buNone/>
            </a:pPr>
            <a:r>
              <a:rPr lang="en-AU" sz="2400" dirty="0" smtClean="0">
                <a:latin typeface="KG Miss Speechy IPA" panose="02000000000000000000" pitchFamily="2" charset="0"/>
              </a:rPr>
              <a:t>            </a:t>
            </a:r>
            <a:endParaRPr lang="en-AU" sz="2400" dirty="0">
              <a:solidFill>
                <a:srgbClr val="FF0000"/>
              </a:solidFill>
              <a:latin typeface="KG Miss Speechy IPA" panose="02000000000000000000" pitchFamily="2" charset="0"/>
            </a:endParaRPr>
          </a:p>
        </p:txBody>
      </p:sp>
      <p:grpSp>
        <p:nvGrpSpPr>
          <p:cNvPr id="4" name="Group 3"/>
          <p:cNvGrpSpPr/>
          <p:nvPr/>
        </p:nvGrpSpPr>
        <p:grpSpPr>
          <a:xfrm>
            <a:off x="8726090" y="3357094"/>
            <a:ext cx="2412440" cy="3108100"/>
            <a:chOff x="8584423" y="2133601"/>
            <a:chExt cx="2412440" cy="3108100"/>
          </a:xfrm>
        </p:grpSpPr>
        <p:pic>
          <p:nvPicPr>
            <p:cNvPr id="5" name="Picture 2" descr="Image result for ipad notes"/>
            <p:cNvPicPr>
              <a:picLocks noChangeAspect="1" noChangeArrowheads="1"/>
            </p:cNvPicPr>
            <p:nvPr/>
          </p:nvPicPr>
          <p:blipFill rotWithShape="1">
            <a:blip r:embed="rId3">
              <a:extLst>
                <a:ext uri="{28A0092B-C50C-407E-A947-70E740481C1C}">
                  <a14:useLocalDpi xmlns:a14="http://schemas.microsoft.com/office/drawing/2010/main" val="0"/>
                </a:ext>
              </a:extLst>
            </a:blip>
            <a:srcRect b="3413"/>
            <a:stretch/>
          </p:blipFill>
          <p:spPr bwMode="auto">
            <a:xfrm>
              <a:off x="8584423" y="2133601"/>
              <a:ext cx="2412440" cy="3108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ipad notes"/>
            <p:cNvPicPr>
              <a:picLocks noChangeAspect="1" noChangeArrowheads="1"/>
            </p:cNvPicPr>
            <p:nvPr/>
          </p:nvPicPr>
          <p:blipFill rotWithShape="1">
            <a:blip r:embed="rId4">
              <a:extLst>
                <a:ext uri="{28A0092B-C50C-407E-A947-70E740481C1C}">
                  <a14:useLocalDpi xmlns:a14="http://schemas.microsoft.com/office/drawing/2010/main" val="0"/>
                </a:ext>
              </a:extLst>
            </a:blip>
            <a:srcRect b="27586"/>
            <a:stretch/>
          </p:blipFill>
          <p:spPr bwMode="auto">
            <a:xfrm>
              <a:off x="8855260" y="2452826"/>
              <a:ext cx="1882407" cy="18120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9794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36645"/>
            <a:ext cx="10025011" cy="1320800"/>
          </a:xfrm>
        </p:spPr>
        <p:txBody>
          <a:bodyPr>
            <a:normAutofit/>
          </a:bodyPr>
          <a:lstStyle/>
          <a:p>
            <a:pPr algn="ctr"/>
            <a:r>
              <a:rPr lang="en-AU" sz="4800" dirty="0" smtClean="0">
                <a:solidFill>
                  <a:srgbClr val="0000FF"/>
                </a:solidFill>
                <a:latin typeface="Baskerville Old Face" panose="02020602080505020303" pitchFamily="18" charset="0"/>
              </a:rPr>
              <a:t>Helpful Hints For Setting Up your iPad</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677333" y="1506829"/>
            <a:ext cx="8183332" cy="4468968"/>
          </a:xfrm>
        </p:spPr>
        <p:txBody>
          <a:bodyPr>
            <a:noAutofit/>
          </a:bodyPr>
          <a:lstStyle/>
          <a:p>
            <a:r>
              <a:rPr lang="en-AU" sz="2800" dirty="0" smtClean="0">
                <a:solidFill>
                  <a:schemeClr val="bg2">
                    <a:lumMod val="25000"/>
                  </a:schemeClr>
                </a:solidFill>
                <a:latin typeface="KG Miss Speechy IPA" panose="02000000000000000000" pitchFamily="2" charset="0"/>
              </a:rPr>
              <a:t>Setting up an Apple ID or an account: </a:t>
            </a:r>
          </a:p>
          <a:p>
            <a:pPr lvl="1"/>
            <a:r>
              <a:rPr lang="en-AU" sz="2000" dirty="0" smtClean="0">
                <a:solidFill>
                  <a:schemeClr val="bg2">
                    <a:lumMod val="25000"/>
                  </a:schemeClr>
                </a:solidFill>
                <a:latin typeface="KG Miss Speechy IPA" panose="02000000000000000000" pitchFamily="2" charset="0"/>
              </a:rPr>
              <a:t>To set up your iPad you will need an Apple ID. Your Apple ID is an account linked to an email account (of your choice), this account enables you to download apps from the App Store and allows you to back up to ‘The </a:t>
            </a:r>
            <a:r>
              <a:rPr lang="en-AU" sz="2000" dirty="0">
                <a:solidFill>
                  <a:schemeClr val="bg2">
                    <a:lumMod val="25000"/>
                  </a:schemeClr>
                </a:solidFill>
                <a:latin typeface="KG Miss Speechy IPA" panose="02000000000000000000" pitchFamily="2" charset="0"/>
              </a:rPr>
              <a:t>C</a:t>
            </a:r>
            <a:r>
              <a:rPr lang="en-AU" sz="2000" dirty="0" smtClean="0">
                <a:solidFill>
                  <a:schemeClr val="bg2">
                    <a:lumMod val="25000"/>
                  </a:schemeClr>
                </a:solidFill>
                <a:latin typeface="KG Miss Speechy IPA" panose="02000000000000000000" pitchFamily="2" charset="0"/>
              </a:rPr>
              <a:t>loud’. </a:t>
            </a:r>
            <a:br>
              <a:rPr lang="en-AU" sz="2000" dirty="0" smtClean="0">
                <a:solidFill>
                  <a:schemeClr val="bg2">
                    <a:lumMod val="25000"/>
                  </a:schemeClr>
                </a:solidFill>
                <a:latin typeface="KG Miss Speechy IPA" panose="02000000000000000000" pitchFamily="2" charset="0"/>
              </a:rPr>
            </a:br>
            <a:endParaRPr lang="en-AU" sz="2000" dirty="0" smtClean="0">
              <a:solidFill>
                <a:schemeClr val="bg2">
                  <a:lumMod val="25000"/>
                </a:schemeClr>
              </a:solidFill>
              <a:latin typeface="KG Miss Speechy IPA" panose="02000000000000000000" pitchFamily="2" charset="0"/>
            </a:endParaRPr>
          </a:p>
          <a:p>
            <a:pPr lvl="1"/>
            <a:r>
              <a:rPr lang="en-AU" sz="2000" dirty="0">
                <a:latin typeface="KG Miss Speechy IPA" panose="02000000000000000000" pitchFamily="2" charset="0"/>
              </a:rPr>
              <a:t>Being aware that if your child knows the Apple ID password for the account on their </a:t>
            </a:r>
            <a:r>
              <a:rPr lang="en-AU" sz="2000" dirty="0" smtClean="0">
                <a:latin typeface="KG Miss Speechy IPA" panose="02000000000000000000" pitchFamily="2" charset="0"/>
              </a:rPr>
              <a:t>iPad, it is possible for them to purchase apps or other content without permission.</a:t>
            </a:r>
            <a:br>
              <a:rPr lang="en-AU" sz="2000" dirty="0" smtClean="0">
                <a:latin typeface="KG Miss Speechy IPA" panose="02000000000000000000" pitchFamily="2" charset="0"/>
              </a:rPr>
            </a:br>
            <a:endParaRPr lang="en-AU" sz="2000" dirty="0">
              <a:latin typeface="KG Miss Speechy IPA" panose="02000000000000000000" pitchFamily="2" charset="0"/>
            </a:endParaRPr>
          </a:p>
          <a:p>
            <a:pPr lvl="1"/>
            <a:r>
              <a:rPr lang="en-AU" sz="2000" dirty="0" smtClean="0">
                <a:solidFill>
                  <a:schemeClr val="bg2">
                    <a:lumMod val="25000"/>
                  </a:schemeClr>
                </a:solidFill>
                <a:latin typeface="KG Miss Speechy IPA" panose="02000000000000000000" pitchFamily="2" charset="0"/>
              </a:rPr>
              <a:t>All other accounts for student use will be administered by the school (this will allow students to login to certain apps).</a:t>
            </a:r>
            <a:r>
              <a:rPr lang="en-AU" sz="1800" dirty="0" smtClean="0">
                <a:solidFill>
                  <a:schemeClr val="bg2">
                    <a:lumMod val="25000"/>
                  </a:schemeClr>
                </a:solidFill>
                <a:latin typeface="KG Miss Speechy IPA" panose="02000000000000000000" pitchFamily="2" charset="0"/>
              </a:rPr>
              <a:t/>
            </a:r>
            <a:br>
              <a:rPr lang="en-AU" sz="1800" dirty="0" smtClean="0">
                <a:solidFill>
                  <a:schemeClr val="bg2">
                    <a:lumMod val="25000"/>
                  </a:schemeClr>
                </a:solidFill>
                <a:latin typeface="KG Miss Speechy IPA" panose="02000000000000000000" pitchFamily="2" charset="0"/>
              </a:rPr>
            </a:br>
            <a:endParaRPr lang="en-AU" sz="2400" dirty="0" smtClean="0">
              <a:solidFill>
                <a:schemeClr val="bg2">
                  <a:lumMod val="25000"/>
                </a:schemeClr>
              </a:solidFill>
              <a:latin typeface="KG Miss Speechy IPA" panose="02000000000000000000" pitchFamily="2" charset="0"/>
            </a:endParaRPr>
          </a:p>
          <a:p>
            <a:endParaRPr lang="en-AU" sz="2000" dirty="0">
              <a:latin typeface="SassoonPrimary" panose="020B0500000000000000"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4791">
            <a:off x="9208276" y="2475964"/>
            <a:ext cx="1863956" cy="2221606"/>
          </a:xfrm>
          <a:prstGeom prst="rect">
            <a:avLst/>
          </a:prstGeom>
        </p:spPr>
      </p:pic>
    </p:spTree>
    <p:extLst>
      <p:ext uri="{BB962C8B-B14F-4D97-AF65-F5344CB8AC3E}">
        <p14:creationId xmlns:p14="http://schemas.microsoft.com/office/powerpoint/2010/main" val="3893645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36645"/>
            <a:ext cx="10025011" cy="1320800"/>
          </a:xfrm>
        </p:spPr>
        <p:txBody>
          <a:bodyPr>
            <a:normAutofit/>
          </a:bodyPr>
          <a:lstStyle/>
          <a:p>
            <a:pPr algn="ctr"/>
            <a:r>
              <a:rPr lang="en-AU" sz="4800" dirty="0" smtClean="0">
                <a:solidFill>
                  <a:srgbClr val="0000FF"/>
                </a:solidFill>
                <a:latin typeface="Baskerville Old Face" panose="02020602080505020303" pitchFamily="18" charset="0"/>
              </a:rPr>
              <a:t>Helpful Hints For Setting Up your iPad</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677333" y="1506829"/>
            <a:ext cx="8324999" cy="4544704"/>
          </a:xfrm>
        </p:spPr>
        <p:txBody>
          <a:bodyPr>
            <a:noAutofit/>
          </a:bodyPr>
          <a:lstStyle/>
          <a:p>
            <a:r>
              <a:rPr lang="en-AU" sz="2800" dirty="0" smtClean="0">
                <a:solidFill>
                  <a:schemeClr val="bg2">
                    <a:lumMod val="25000"/>
                  </a:schemeClr>
                </a:solidFill>
                <a:latin typeface="KG Miss Speechy IPA" panose="02000000000000000000" pitchFamily="2" charset="0"/>
              </a:rPr>
              <a:t>Passcodes: </a:t>
            </a:r>
          </a:p>
          <a:p>
            <a:pPr lvl="1"/>
            <a:r>
              <a:rPr lang="en-AU" sz="2000" dirty="0" smtClean="0">
                <a:solidFill>
                  <a:schemeClr val="bg2">
                    <a:lumMod val="25000"/>
                  </a:schemeClr>
                </a:solidFill>
                <a:latin typeface="KG Miss Speechy IPA" panose="02000000000000000000" pitchFamily="2" charset="0"/>
              </a:rPr>
              <a:t>A passcode lock for your home screen is optional. If you decide to have one, your child must know the code. We recommend for students to have a passcode for security reasons. If you would like teachers to have a copy of the passcode, that is also your decision. </a:t>
            </a:r>
          </a:p>
          <a:p>
            <a:r>
              <a:rPr lang="en-AU" sz="2800" dirty="0" smtClean="0">
                <a:solidFill>
                  <a:schemeClr val="bg2">
                    <a:lumMod val="25000"/>
                  </a:schemeClr>
                </a:solidFill>
                <a:latin typeface="KG Miss Speechy IPA" panose="02000000000000000000" pitchFamily="2" charset="0"/>
              </a:rPr>
              <a:t>Internet access:</a:t>
            </a:r>
          </a:p>
          <a:p>
            <a:pPr lvl="1"/>
            <a:r>
              <a:rPr lang="en-AU" sz="2000" dirty="0" smtClean="0">
                <a:solidFill>
                  <a:schemeClr val="bg2">
                    <a:lumMod val="25000"/>
                  </a:schemeClr>
                </a:solidFill>
                <a:latin typeface="KG Miss Speechy IPA" panose="02000000000000000000" pitchFamily="2" charset="0"/>
              </a:rPr>
              <a:t>If you do not have reliable internet access at home, free internet is available at various locations like local libraries and some cafes.</a:t>
            </a:r>
            <a:endParaRPr lang="en-AU" sz="2000" dirty="0">
              <a:solidFill>
                <a:srgbClr val="FF0000"/>
              </a:solidFill>
              <a:latin typeface="KG Miss Speechy IPA" panose="02000000000000000000" pitchFamily="2" charset="0"/>
            </a:endParaRPr>
          </a:p>
          <a:p>
            <a:endParaRPr lang="en-AU" sz="2000" dirty="0">
              <a:latin typeface="SassoonPrimary" panose="020B0500000000000000" pitchFamily="34" charset="0"/>
            </a:endParaRPr>
          </a:p>
        </p:txBody>
      </p:sp>
      <p:pic>
        <p:nvPicPr>
          <p:cNvPr id="4" name="Picture 2" descr="Image result for apple 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4295">
            <a:off x="8943364" y="2609189"/>
            <a:ext cx="2108623" cy="177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806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36645"/>
            <a:ext cx="10025011" cy="1320800"/>
          </a:xfrm>
        </p:spPr>
        <p:txBody>
          <a:bodyPr>
            <a:normAutofit/>
          </a:bodyPr>
          <a:lstStyle/>
          <a:p>
            <a:pPr algn="ctr"/>
            <a:r>
              <a:rPr lang="en-AU" sz="4800" dirty="0" smtClean="0">
                <a:solidFill>
                  <a:srgbClr val="0000FF"/>
                </a:solidFill>
                <a:latin typeface="Baskerville Old Face" panose="02020602080505020303" pitchFamily="18" charset="0"/>
              </a:rPr>
              <a:t>Helpful Hints For Setting Up your iPad</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677332" y="1237899"/>
            <a:ext cx="9754554" cy="4544704"/>
          </a:xfrm>
        </p:spPr>
        <p:txBody>
          <a:bodyPr>
            <a:noAutofit/>
          </a:bodyPr>
          <a:lstStyle/>
          <a:p>
            <a:r>
              <a:rPr lang="en-AU" sz="2200" dirty="0" smtClean="0">
                <a:solidFill>
                  <a:schemeClr val="bg2">
                    <a:lumMod val="25000"/>
                  </a:schemeClr>
                </a:solidFill>
                <a:latin typeface="KG Miss Speechy IPA" panose="02000000000000000000" pitchFamily="2" charset="0"/>
              </a:rPr>
              <a:t>App Organisation:</a:t>
            </a:r>
          </a:p>
          <a:p>
            <a:pPr lvl="1"/>
            <a:r>
              <a:rPr lang="en-AU" sz="2200" dirty="0" smtClean="0">
                <a:solidFill>
                  <a:schemeClr val="bg2">
                    <a:lumMod val="25000"/>
                  </a:schemeClr>
                </a:solidFill>
                <a:latin typeface="KG Miss Speechy IPA" panose="02000000000000000000" pitchFamily="2" charset="0"/>
              </a:rPr>
              <a:t>It is preferable that all school-based apps are placed onto the first home screen to allow easy access to these when at school.</a:t>
            </a:r>
          </a:p>
          <a:p>
            <a:pPr lvl="1"/>
            <a:r>
              <a:rPr lang="en-AU" sz="2200" dirty="0" smtClean="0">
                <a:solidFill>
                  <a:schemeClr val="bg2">
                    <a:lumMod val="25000"/>
                  </a:schemeClr>
                </a:solidFill>
                <a:latin typeface="KG Miss Speechy IPA" panose="02000000000000000000" pitchFamily="2" charset="0"/>
              </a:rPr>
              <a:t>Setting </a:t>
            </a:r>
            <a:r>
              <a:rPr lang="en-AU" sz="2200" dirty="0">
                <a:solidFill>
                  <a:schemeClr val="bg2">
                    <a:lumMod val="25000"/>
                  </a:schemeClr>
                </a:solidFill>
                <a:latin typeface="KG Miss Speechy IPA" panose="02000000000000000000" pitchFamily="2" charset="0"/>
              </a:rPr>
              <a:t>up </a:t>
            </a:r>
            <a:r>
              <a:rPr lang="en-AU" sz="2200" dirty="0" smtClean="0">
                <a:solidFill>
                  <a:schemeClr val="bg2">
                    <a:lumMod val="25000"/>
                  </a:schemeClr>
                </a:solidFill>
                <a:latin typeface="KG Miss Speechy IPA" panose="02000000000000000000" pitchFamily="2" charset="0"/>
              </a:rPr>
              <a:t>folders: </a:t>
            </a:r>
            <a:r>
              <a:rPr lang="en-AU" sz="2200" dirty="0">
                <a:solidFill>
                  <a:schemeClr val="bg2">
                    <a:lumMod val="25000"/>
                  </a:schemeClr>
                </a:solidFill>
                <a:latin typeface="KG Miss Speechy IPA" panose="02000000000000000000" pitchFamily="2" charset="0"/>
              </a:rPr>
              <a:t>A</a:t>
            </a:r>
            <a:r>
              <a:rPr lang="en-AU" sz="2200" dirty="0" smtClean="0">
                <a:solidFill>
                  <a:schemeClr val="bg2">
                    <a:lumMod val="25000"/>
                  </a:schemeClr>
                </a:solidFill>
                <a:latin typeface="KG Miss Speechy IPA" panose="02000000000000000000" pitchFamily="2" charset="0"/>
              </a:rPr>
              <a:t> suggestion is to set up folders for any home content or apps. Students will be learning how to organise school-based apps into folders during class sessions.</a:t>
            </a:r>
          </a:p>
          <a:p>
            <a:pPr lvl="1"/>
            <a:r>
              <a:rPr lang="en-AU" sz="2200" dirty="0" smtClean="0">
                <a:latin typeface="KG Miss Speechy IPA" panose="02000000000000000000" pitchFamily="2" charset="0"/>
              </a:rPr>
              <a:t>At times, we may ask you to download </a:t>
            </a:r>
            <a:r>
              <a:rPr lang="en-AU" sz="2200" smtClean="0">
                <a:latin typeface="KG Miss Speechy IPA" panose="02000000000000000000" pitchFamily="2" charset="0"/>
              </a:rPr>
              <a:t>a specific </a:t>
            </a:r>
            <a:r>
              <a:rPr lang="en-AU" sz="2200" dirty="0" smtClean="0">
                <a:latin typeface="KG Miss Speechy IPA" panose="02000000000000000000" pitchFamily="2" charset="0"/>
              </a:rPr>
              <a:t>app as required throughout the term. For example, an app relating to a special event or occasion.</a:t>
            </a:r>
          </a:p>
          <a:p>
            <a:pPr marL="457200" lvl="1" indent="0">
              <a:buNone/>
            </a:pPr>
            <a:endParaRPr lang="en-AU" sz="1800" dirty="0">
              <a:solidFill>
                <a:schemeClr val="bg2">
                  <a:lumMod val="25000"/>
                </a:schemeClr>
              </a:solidFill>
              <a:latin typeface="KG Miss Speechy IPA" panose="02000000000000000000" pitchFamily="2" charset="0"/>
            </a:endParaRPr>
          </a:p>
          <a:p>
            <a:endParaRPr lang="en-AU" sz="2000" dirty="0">
              <a:latin typeface="SassoonPrimary" panose="020B0500000000000000" pitchFamily="34" charset="0"/>
            </a:endParaRPr>
          </a:p>
        </p:txBody>
      </p:sp>
      <p:pic>
        <p:nvPicPr>
          <p:cNvPr id="8194" name="Picture 2" descr="Image result for iPad ap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584" y="5190186"/>
            <a:ext cx="2859156" cy="154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3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36645"/>
            <a:ext cx="10025011" cy="1320800"/>
          </a:xfrm>
        </p:spPr>
        <p:txBody>
          <a:bodyPr>
            <a:normAutofit/>
          </a:bodyPr>
          <a:lstStyle/>
          <a:p>
            <a:pPr algn="ctr"/>
            <a:r>
              <a:rPr lang="en-AU" sz="4800" dirty="0" smtClean="0">
                <a:solidFill>
                  <a:srgbClr val="0000FF"/>
                </a:solidFill>
                <a:latin typeface="Baskerville Old Face" panose="02020602080505020303" pitchFamily="18" charset="0"/>
              </a:rPr>
              <a:t>Connecting to the School Network</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844757" y="1657445"/>
            <a:ext cx="7990150" cy="4244265"/>
          </a:xfrm>
        </p:spPr>
        <p:txBody>
          <a:bodyPr>
            <a:noAutofit/>
          </a:bodyPr>
          <a:lstStyle/>
          <a:p>
            <a:pPr marL="0" indent="0" algn="ctr">
              <a:buNone/>
            </a:pPr>
            <a:r>
              <a:rPr lang="en-AU" sz="2400" dirty="0" smtClean="0">
                <a:solidFill>
                  <a:schemeClr val="bg2">
                    <a:lumMod val="25000"/>
                  </a:schemeClr>
                </a:solidFill>
                <a:latin typeface="KG Miss Speechy IPA" panose="02000000000000000000" pitchFamily="2" charset="0"/>
              </a:rPr>
              <a:t>Students need to be connected to the school network.</a:t>
            </a:r>
          </a:p>
          <a:p>
            <a:pPr marL="0" indent="0" algn="ctr">
              <a:buNone/>
            </a:pPr>
            <a:r>
              <a:rPr lang="en-AU" sz="2400" dirty="0" smtClean="0">
                <a:solidFill>
                  <a:schemeClr val="bg2">
                    <a:lumMod val="25000"/>
                  </a:schemeClr>
                </a:solidFill>
                <a:latin typeface="KG Miss Speechy IPA" panose="02000000000000000000" pitchFamily="2" charset="0"/>
              </a:rPr>
              <a:t> </a:t>
            </a:r>
          </a:p>
          <a:p>
            <a:pPr marL="0" indent="0" algn="ctr">
              <a:buNone/>
            </a:pPr>
            <a:r>
              <a:rPr lang="en-AU" sz="2400" dirty="0" smtClean="0">
                <a:solidFill>
                  <a:schemeClr val="bg2">
                    <a:lumMod val="25000"/>
                  </a:schemeClr>
                </a:solidFill>
                <a:latin typeface="KG Miss Speechy IPA" panose="02000000000000000000" pitchFamily="2" charset="0"/>
              </a:rPr>
              <a:t>They will need to bring their iPad to school to be connected and to have a school security certificate installed. This certificate will allow safe access to the internet.</a:t>
            </a:r>
            <a:r>
              <a:rPr lang="en-AU" sz="2400" dirty="0">
                <a:solidFill>
                  <a:schemeClr val="bg2">
                    <a:lumMod val="25000"/>
                  </a:schemeClr>
                </a:solidFill>
                <a:latin typeface="KG Miss Speechy IPA" panose="02000000000000000000" pitchFamily="2" charset="0"/>
              </a:rPr>
              <a:t> </a:t>
            </a:r>
            <a:endParaRPr lang="en-AU" sz="2400" dirty="0" smtClean="0">
              <a:solidFill>
                <a:schemeClr val="bg2">
                  <a:lumMod val="25000"/>
                </a:schemeClr>
              </a:solidFill>
              <a:latin typeface="KG Miss Speechy IPA" panose="02000000000000000000" pitchFamily="2" charset="0"/>
            </a:endParaRPr>
          </a:p>
          <a:p>
            <a:pPr marL="0" indent="0" algn="ctr">
              <a:buNone/>
            </a:pPr>
            <a:endParaRPr lang="en-AU" sz="2400" dirty="0" smtClean="0">
              <a:solidFill>
                <a:schemeClr val="bg2">
                  <a:lumMod val="25000"/>
                </a:schemeClr>
              </a:solidFill>
              <a:latin typeface="KG Miss Speechy IPA" panose="02000000000000000000" pitchFamily="2" charset="0"/>
            </a:endParaRPr>
          </a:p>
          <a:p>
            <a:pPr marL="0" indent="0" algn="ctr">
              <a:buNone/>
            </a:pPr>
            <a:r>
              <a:rPr lang="en-AU" sz="2400" dirty="0" smtClean="0">
                <a:solidFill>
                  <a:schemeClr val="bg2">
                    <a:lumMod val="25000"/>
                  </a:schemeClr>
                </a:solidFill>
                <a:latin typeface="KG Miss Speechy IPA" panose="02000000000000000000" pitchFamily="2" charset="0"/>
              </a:rPr>
              <a:t>For those students who do not have their devices yet, this process will occur in the first week of Term 1, 2022.</a:t>
            </a:r>
            <a:r>
              <a:rPr lang="en-AU" sz="2000" dirty="0" smtClean="0">
                <a:solidFill>
                  <a:schemeClr val="bg2">
                    <a:lumMod val="25000"/>
                  </a:schemeClr>
                </a:solidFill>
                <a:latin typeface="KG Miss Speechy IPA" panose="02000000000000000000" pitchFamily="2" charset="0"/>
              </a:rPr>
              <a:t/>
            </a:r>
            <a:br>
              <a:rPr lang="en-AU" sz="2000" dirty="0" smtClean="0">
                <a:solidFill>
                  <a:schemeClr val="bg2">
                    <a:lumMod val="25000"/>
                  </a:schemeClr>
                </a:solidFill>
                <a:latin typeface="KG Miss Speechy IPA" panose="02000000000000000000" pitchFamily="2" charset="0"/>
              </a:rPr>
            </a:br>
            <a:r>
              <a:rPr lang="en-AU" sz="2000" dirty="0" smtClean="0">
                <a:solidFill>
                  <a:schemeClr val="bg2">
                    <a:lumMod val="25000"/>
                  </a:schemeClr>
                </a:solidFill>
                <a:latin typeface="KG Miss Speechy IPA" panose="02000000000000000000" pitchFamily="2" charset="0"/>
              </a:rPr>
              <a:t/>
            </a:r>
            <a:br>
              <a:rPr lang="en-AU" sz="2000" dirty="0" smtClean="0">
                <a:solidFill>
                  <a:schemeClr val="bg2">
                    <a:lumMod val="25000"/>
                  </a:schemeClr>
                </a:solidFill>
                <a:latin typeface="KG Miss Speechy IPA" panose="02000000000000000000" pitchFamily="2" charset="0"/>
              </a:rPr>
            </a:br>
            <a:r>
              <a:rPr lang="en-AU" sz="2400" dirty="0" smtClean="0">
                <a:solidFill>
                  <a:schemeClr val="bg2">
                    <a:lumMod val="25000"/>
                  </a:schemeClr>
                </a:solidFill>
                <a:latin typeface="KG Miss Speechy IPA" panose="02000000000000000000" pitchFamily="2" charset="0"/>
              </a:rPr>
              <a:t> </a:t>
            </a:r>
          </a:p>
          <a:p>
            <a:pPr marL="0" indent="0" algn="ctr">
              <a:buNone/>
            </a:pPr>
            <a:endParaRPr lang="en-AU" sz="2400" dirty="0">
              <a:solidFill>
                <a:schemeClr val="bg2">
                  <a:lumMod val="25000"/>
                </a:schemeClr>
              </a:solidFill>
              <a:latin typeface="KG Miss Speechy IPA" panose="02000000000000000000" pitchFamily="2" charset="0"/>
            </a:endParaRPr>
          </a:p>
          <a:p>
            <a:endParaRPr lang="en-AU" sz="2000" dirty="0">
              <a:latin typeface="SassoonPrimary" panose="020B0500000000000000" pitchFamily="34" charset="0"/>
            </a:endParaRPr>
          </a:p>
        </p:txBody>
      </p:sp>
      <p:pic>
        <p:nvPicPr>
          <p:cNvPr id="717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7112"/>
          <a:stretch/>
        </p:blipFill>
        <p:spPr bwMode="auto">
          <a:xfrm rot="649541">
            <a:off x="9080424" y="2239696"/>
            <a:ext cx="2257699" cy="282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0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29296"/>
            <a:ext cx="9669824" cy="1320800"/>
          </a:xfrm>
        </p:spPr>
        <p:txBody>
          <a:bodyPr>
            <a:normAutofit/>
          </a:bodyPr>
          <a:lstStyle/>
          <a:p>
            <a:pPr algn="ctr"/>
            <a:r>
              <a:rPr lang="en-AU" sz="4400" dirty="0">
                <a:solidFill>
                  <a:srgbClr val="0000FF"/>
                </a:solidFill>
                <a:latin typeface="Baskerville Old Face" panose="02020602080505020303" pitchFamily="18" charset="0"/>
              </a:rPr>
              <a:t>Connecting to the School Network</a:t>
            </a:r>
          </a:p>
        </p:txBody>
      </p:sp>
      <p:sp>
        <p:nvSpPr>
          <p:cNvPr id="3" name="Content Placeholder 2"/>
          <p:cNvSpPr>
            <a:spLocks noGrp="1"/>
          </p:cNvSpPr>
          <p:nvPr>
            <p:ph idx="1"/>
          </p:nvPr>
        </p:nvSpPr>
        <p:spPr>
          <a:xfrm>
            <a:off x="677333" y="1262130"/>
            <a:ext cx="9513413" cy="5246955"/>
          </a:xfrm>
        </p:spPr>
        <p:txBody>
          <a:bodyPr>
            <a:normAutofit fontScale="85000" lnSpcReduction="20000"/>
          </a:bodyPr>
          <a:lstStyle/>
          <a:p>
            <a:pPr marL="0" indent="0" algn="ctr">
              <a:buNone/>
            </a:pPr>
            <a:r>
              <a:rPr lang="en-AU" altLang="en-US" sz="2000" dirty="0">
                <a:solidFill>
                  <a:srgbClr val="000000"/>
                </a:solidFill>
                <a:latin typeface="SassoonPrimaryInfant" pitchFamily="2" charset="0"/>
                <a:ea typeface="Calibri" panose="020F0502020204030204" pitchFamily="34" charset="0"/>
                <a:cs typeface="Times New Roman" panose="02020603050405020304" pitchFamily="18" charset="0"/>
              </a:rPr>
              <a:t/>
            </a:r>
            <a:br>
              <a:rPr lang="en-AU" altLang="en-US" sz="2000" dirty="0">
                <a:solidFill>
                  <a:srgbClr val="000000"/>
                </a:solidFill>
                <a:latin typeface="SassoonPrimaryInfant" pitchFamily="2" charset="0"/>
                <a:ea typeface="Calibri" panose="020F0502020204030204" pitchFamily="34" charset="0"/>
                <a:cs typeface="Times New Roman" panose="02020603050405020304" pitchFamily="18" charset="0"/>
              </a:rPr>
            </a:br>
            <a:r>
              <a:rPr lang="en-AU" altLang="en-US" sz="2400" dirty="0">
                <a:solidFill>
                  <a:schemeClr val="tx1"/>
                </a:solidFill>
                <a:latin typeface="SassoonPrimaryInfant" pitchFamily="2" charset="0"/>
                <a:ea typeface="Calibri" panose="020F0502020204030204" pitchFamily="34" charset="0"/>
                <a:cs typeface="Times New Roman" panose="02020603050405020304" pitchFamily="18" charset="0"/>
              </a:rPr>
              <a:t>To ensure an effective start to the program, all students who are new to the program and are bringing their own device to school will need to connect to our school server (Grade 3s and new students to Belmont). </a:t>
            </a:r>
          </a:p>
          <a:p>
            <a:pPr marL="0" indent="0" algn="ctr">
              <a:buNone/>
            </a:pPr>
            <a:endParaRPr lang="en-AU" sz="2000" u="sng" dirty="0" smtClean="0">
              <a:solidFill>
                <a:srgbClr val="0070C0"/>
              </a:solidFill>
              <a:latin typeface="KG Miss Speechy IPA" panose="02000000000000000000" pitchFamily="2" charset="0"/>
            </a:endParaRPr>
          </a:p>
          <a:p>
            <a:pPr marL="0" indent="0" algn="ctr">
              <a:buNone/>
            </a:pPr>
            <a:r>
              <a:rPr lang="en-AU" sz="2400" u="sng" dirty="0" smtClean="0">
                <a:solidFill>
                  <a:srgbClr val="0070C0"/>
                </a:solidFill>
                <a:latin typeface="KG Miss Speechy IPA" panose="02000000000000000000" pitchFamily="2" charset="0"/>
              </a:rPr>
              <a:t>OPTIONAL EARLY CONNECTION FOR THOSE WHO ALREADY HAVE </a:t>
            </a:r>
            <a:r>
              <a:rPr lang="en-AU" sz="2400" u="sng" dirty="0" err="1" smtClean="0">
                <a:solidFill>
                  <a:srgbClr val="0070C0"/>
                </a:solidFill>
                <a:latin typeface="KG Miss Speechy IPA" panose="02000000000000000000" pitchFamily="2" charset="0"/>
              </a:rPr>
              <a:t>iPADS</a:t>
            </a:r>
            <a:endParaRPr lang="en-AU" sz="2400" u="sng" dirty="0" smtClean="0">
              <a:solidFill>
                <a:srgbClr val="0070C0"/>
              </a:solidFill>
              <a:latin typeface="KG Miss Speechy IPA" panose="02000000000000000000" pitchFamily="2" charset="0"/>
            </a:endParaRPr>
          </a:p>
          <a:p>
            <a:pPr marL="0" indent="0" algn="ctr">
              <a:buNone/>
            </a:pPr>
            <a:r>
              <a:rPr lang="en-AU" sz="2400" u="sng" dirty="0" smtClean="0">
                <a:solidFill>
                  <a:schemeClr val="tx1"/>
                </a:solidFill>
                <a:latin typeface="SassoonPrimaryInfant" pitchFamily="2" charset="0"/>
              </a:rPr>
              <a:t>When</a:t>
            </a:r>
            <a:r>
              <a:rPr lang="en-AU" sz="2400" dirty="0">
                <a:solidFill>
                  <a:schemeClr val="tx1"/>
                </a:solidFill>
                <a:latin typeface="SassoonPrimaryInfant" pitchFamily="2" charset="0"/>
              </a:rPr>
              <a:t>: We will be beginning this process </a:t>
            </a:r>
            <a:r>
              <a:rPr lang="en-AU" sz="2400" dirty="0" smtClean="0">
                <a:solidFill>
                  <a:schemeClr val="tx1"/>
                </a:solidFill>
                <a:latin typeface="SassoonPrimaryInfant" pitchFamily="2" charset="0"/>
              </a:rPr>
              <a:t>on Monday the 13</a:t>
            </a:r>
            <a:r>
              <a:rPr lang="en-AU" sz="2400" baseline="30000" dirty="0" smtClean="0">
                <a:solidFill>
                  <a:schemeClr val="tx1"/>
                </a:solidFill>
                <a:latin typeface="SassoonPrimaryInfant" pitchFamily="2" charset="0"/>
              </a:rPr>
              <a:t>th</a:t>
            </a:r>
            <a:r>
              <a:rPr lang="en-AU" sz="2400" dirty="0" smtClean="0">
                <a:solidFill>
                  <a:schemeClr val="tx1"/>
                </a:solidFill>
                <a:latin typeface="SassoonPrimaryInfant" pitchFamily="2" charset="0"/>
              </a:rPr>
              <a:t> </a:t>
            </a:r>
            <a:r>
              <a:rPr lang="en-AU" sz="2400" dirty="0">
                <a:solidFill>
                  <a:schemeClr val="tx1"/>
                </a:solidFill>
                <a:latin typeface="SassoonPrimaryInfant" pitchFamily="2" charset="0"/>
              </a:rPr>
              <a:t>of December for those students who already have their devices </a:t>
            </a:r>
            <a:r>
              <a:rPr lang="en-AU" sz="2400" dirty="0" smtClean="0">
                <a:solidFill>
                  <a:schemeClr val="tx1"/>
                </a:solidFill>
                <a:latin typeface="SassoonPrimaryInfant" pitchFamily="2" charset="0"/>
              </a:rPr>
              <a:t>(the last week of school). </a:t>
            </a:r>
            <a:br>
              <a:rPr lang="en-AU" sz="2400" dirty="0" smtClean="0">
                <a:solidFill>
                  <a:schemeClr val="tx1"/>
                </a:solidFill>
                <a:latin typeface="SassoonPrimaryInfant" pitchFamily="2" charset="0"/>
              </a:rPr>
            </a:br>
            <a:r>
              <a:rPr lang="en-AU" sz="2400" dirty="0" smtClean="0">
                <a:solidFill>
                  <a:schemeClr val="tx1"/>
                </a:solidFill>
                <a:latin typeface="SassoonPrimaryInfant" pitchFamily="2" charset="0"/>
              </a:rPr>
              <a:t>This </a:t>
            </a:r>
            <a:r>
              <a:rPr lang="en-AU" sz="2400" dirty="0">
                <a:solidFill>
                  <a:schemeClr val="tx1"/>
                </a:solidFill>
                <a:latin typeface="SassoonPrimaryInfant" pitchFamily="2" charset="0"/>
              </a:rPr>
              <a:t>will mean that these students are automatically connected to our school network for the beginning of </a:t>
            </a:r>
            <a:r>
              <a:rPr lang="en-AU" sz="2400" dirty="0" smtClean="0">
                <a:solidFill>
                  <a:schemeClr val="tx1"/>
                </a:solidFill>
                <a:latin typeface="SassoonPrimaryInfant" pitchFamily="2" charset="0"/>
              </a:rPr>
              <a:t>2022. </a:t>
            </a:r>
            <a:r>
              <a:rPr lang="en-AU" sz="2400" dirty="0" smtClean="0">
                <a:solidFill>
                  <a:srgbClr val="FF0000"/>
                </a:solidFill>
                <a:latin typeface="SassoonPrimaryInfant" pitchFamily="2" charset="0"/>
              </a:rPr>
              <a:t/>
            </a:r>
            <a:br>
              <a:rPr lang="en-AU" sz="2400" dirty="0" smtClean="0">
                <a:solidFill>
                  <a:srgbClr val="FF0000"/>
                </a:solidFill>
                <a:latin typeface="SassoonPrimaryInfant" pitchFamily="2" charset="0"/>
              </a:rPr>
            </a:br>
            <a:endParaRPr lang="en-AU" sz="2400" dirty="0">
              <a:solidFill>
                <a:srgbClr val="FF0000"/>
              </a:solidFill>
              <a:latin typeface="SassoonPrimaryInfant" pitchFamily="2" charset="0"/>
            </a:endParaRPr>
          </a:p>
          <a:p>
            <a:pPr marL="0" indent="0" algn="ctr">
              <a:buNone/>
            </a:pPr>
            <a:r>
              <a:rPr lang="en-AU" sz="2400" u="sng" dirty="0">
                <a:solidFill>
                  <a:schemeClr val="tx1"/>
                </a:solidFill>
                <a:latin typeface="SassoonPrimaryInfant" pitchFamily="2" charset="0"/>
              </a:rPr>
              <a:t>Where</a:t>
            </a:r>
            <a:r>
              <a:rPr lang="en-AU" sz="2400" dirty="0">
                <a:solidFill>
                  <a:schemeClr val="tx1"/>
                </a:solidFill>
                <a:latin typeface="SassoonPrimaryInfant" pitchFamily="2" charset="0"/>
              </a:rPr>
              <a:t>: Your child will need to take their iPad to </a:t>
            </a:r>
            <a:r>
              <a:rPr lang="en-AU" sz="2400" dirty="0" smtClean="0">
                <a:solidFill>
                  <a:schemeClr val="tx1"/>
                </a:solidFill>
                <a:latin typeface="SassoonPrimaryInfant" pitchFamily="2" charset="0"/>
              </a:rPr>
              <a:t>3/4C’s </a:t>
            </a:r>
            <a:r>
              <a:rPr lang="en-AU" sz="2400" dirty="0">
                <a:solidFill>
                  <a:schemeClr val="tx1"/>
                </a:solidFill>
                <a:latin typeface="SassoonPrimaryInfant" pitchFamily="2" charset="0"/>
              </a:rPr>
              <a:t>classroom between 8.45 and 9.00am and leave the device with </a:t>
            </a:r>
            <a:r>
              <a:rPr lang="en-AU" sz="2400" dirty="0" smtClean="0">
                <a:solidFill>
                  <a:schemeClr val="tx1"/>
                </a:solidFill>
                <a:latin typeface="SassoonPrimaryInfant" pitchFamily="2" charset="0"/>
              </a:rPr>
              <a:t>Mr Corker. </a:t>
            </a:r>
            <a:r>
              <a:rPr lang="en-AU" sz="2400" dirty="0">
                <a:solidFill>
                  <a:schemeClr val="tx1"/>
                </a:solidFill>
                <a:latin typeface="SassoonPrimaryInfant" pitchFamily="2" charset="0"/>
              </a:rPr>
              <a:t>When not in </a:t>
            </a:r>
            <a:r>
              <a:rPr lang="en-AU" sz="2400" dirty="0" smtClean="0">
                <a:solidFill>
                  <a:schemeClr val="tx1"/>
                </a:solidFill>
                <a:latin typeface="SassoonPrimaryInfant" pitchFamily="2" charset="0"/>
              </a:rPr>
              <a:t>use, </a:t>
            </a:r>
            <a:r>
              <a:rPr lang="en-AU" sz="2400" dirty="0">
                <a:solidFill>
                  <a:schemeClr val="tx1"/>
                </a:solidFill>
                <a:latin typeface="SassoonPrimaryInfant" pitchFamily="2" charset="0"/>
              </a:rPr>
              <a:t>your child’s iPad will be stored in the school security room. The device can be collected from </a:t>
            </a:r>
            <a:r>
              <a:rPr lang="en-AU" sz="2400" dirty="0" smtClean="0">
                <a:solidFill>
                  <a:schemeClr val="tx1"/>
                </a:solidFill>
                <a:latin typeface="SassoonPrimaryInfant" pitchFamily="2" charset="0"/>
              </a:rPr>
              <a:t>3/4C’s </a:t>
            </a:r>
            <a:r>
              <a:rPr lang="en-AU" sz="2400" dirty="0">
                <a:solidFill>
                  <a:schemeClr val="tx1"/>
                </a:solidFill>
                <a:latin typeface="SassoonPrimaryInfant" pitchFamily="2" charset="0"/>
              </a:rPr>
              <a:t>classroom at the end of the school day</a:t>
            </a:r>
            <a:r>
              <a:rPr lang="en-AU" sz="2400" dirty="0" smtClean="0">
                <a:solidFill>
                  <a:schemeClr val="tx1"/>
                </a:solidFill>
                <a:latin typeface="SassoonPrimaryInfant" pitchFamily="2" charset="0"/>
              </a:rPr>
              <a:t>. </a:t>
            </a:r>
            <a:r>
              <a:rPr lang="en-AU" sz="2000" dirty="0" smtClean="0">
                <a:latin typeface="SassoonPrimaryInfant" pitchFamily="2" charset="0"/>
              </a:rPr>
              <a:t/>
            </a:r>
            <a:br>
              <a:rPr lang="en-AU" sz="2000" dirty="0" smtClean="0">
                <a:latin typeface="SassoonPrimaryInfant" pitchFamily="2" charset="0"/>
              </a:rPr>
            </a:br>
            <a:endParaRPr lang="en-AU" sz="2000" dirty="0" smtClean="0">
              <a:latin typeface="SassoonPrimaryInfant" pitchFamily="2" charset="0"/>
            </a:endParaRPr>
          </a:p>
          <a:p>
            <a:pPr marL="0" indent="0" algn="ctr">
              <a:buNone/>
            </a:pPr>
            <a:r>
              <a:rPr lang="en-AU" sz="2000" dirty="0">
                <a:solidFill>
                  <a:schemeClr val="bg2">
                    <a:lumMod val="25000"/>
                  </a:schemeClr>
                </a:solidFill>
                <a:latin typeface="SassoonPrimaryInfant" pitchFamily="2" charset="0"/>
              </a:rPr>
              <a:t>Please </a:t>
            </a:r>
            <a:r>
              <a:rPr lang="en-AU" sz="2000" dirty="0" smtClean="0">
                <a:solidFill>
                  <a:schemeClr val="bg2">
                    <a:lumMod val="25000"/>
                  </a:schemeClr>
                </a:solidFill>
                <a:latin typeface="SassoonPrimaryInfant" pitchFamily="2" charset="0"/>
              </a:rPr>
              <a:t>sign-up for your </a:t>
            </a:r>
            <a:r>
              <a:rPr lang="en-AU" sz="2000" dirty="0">
                <a:solidFill>
                  <a:schemeClr val="bg2">
                    <a:lumMod val="25000"/>
                  </a:schemeClr>
                </a:solidFill>
                <a:latin typeface="SassoonPrimaryInfant" pitchFamily="2" charset="0"/>
              </a:rPr>
              <a:t>child to bring their iPad </a:t>
            </a:r>
            <a:r>
              <a:rPr lang="en-AU" sz="2000" dirty="0" smtClean="0">
                <a:solidFill>
                  <a:schemeClr val="bg2">
                    <a:lumMod val="25000"/>
                  </a:schemeClr>
                </a:solidFill>
                <a:latin typeface="SassoonPrimaryInfant" pitchFamily="2" charset="0"/>
              </a:rPr>
              <a:t>to school and </a:t>
            </a:r>
            <a:br>
              <a:rPr lang="en-AU" sz="2000" dirty="0" smtClean="0">
                <a:solidFill>
                  <a:schemeClr val="bg2">
                    <a:lumMod val="25000"/>
                  </a:schemeClr>
                </a:solidFill>
                <a:latin typeface="SassoonPrimaryInfant" pitchFamily="2" charset="0"/>
              </a:rPr>
            </a:br>
            <a:r>
              <a:rPr lang="en-AU" sz="2000" dirty="0" smtClean="0">
                <a:solidFill>
                  <a:schemeClr val="bg2">
                    <a:lumMod val="25000"/>
                  </a:schemeClr>
                </a:solidFill>
                <a:latin typeface="SassoonPrimaryInfant" pitchFamily="2" charset="0"/>
              </a:rPr>
              <a:t>connect to the school server, </a:t>
            </a:r>
            <a:r>
              <a:rPr lang="en-AU" sz="2000" dirty="0">
                <a:solidFill>
                  <a:schemeClr val="bg2">
                    <a:lumMod val="25000"/>
                  </a:schemeClr>
                </a:solidFill>
                <a:latin typeface="SassoonPrimaryInfant" pitchFamily="2" charset="0"/>
              </a:rPr>
              <a:t>if you would like to do </a:t>
            </a:r>
            <a:r>
              <a:rPr lang="en-AU" sz="2000" dirty="0" smtClean="0">
                <a:solidFill>
                  <a:schemeClr val="bg2">
                    <a:lumMod val="25000"/>
                  </a:schemeClr>
                </a:solidFill>
                <a:latin typeface="SassoonPrimaryInfant" pitchFamily="2" charset="0"/>
              </a:rPr>
              <a:t>this. </a:t>
            </a:r>
            <a:r>
              <a:rPr lang="en-AU" sz="2000" dirty="0">
                <a:solidFill>
                  <a:schemeClr val="bg2">
                    <a:lumMod val="25000"/>
                  </a:schemeClr>
                </a:solidFill>
                <a:latin typeface="SassoonPrimaryInfant" pitchFamily="2" charset="0"/>
                <a:sym typeface="Wingdings" panose="05000000000000000000" pitchFamily="2" charset="2"/>
              </a:rPr>
              <a:t></a:t>
            </a:r>
            <a:endParaRPr lang="en-AU" sz="2000" dirty="0">
              <a:solidFill>
                <a:schemeClr val="bg2">
                  <a:lumMod val="25000"/>
                </a:schemeClr>
              </a:solidFill>
              <a:latin typeface="SassoonPrimaryInfant" pitchFamily="2" charset="0"/>
            </a:endParaRPr>
          </a:p>
          <a:p>
            <a:pPr marL="0" indent="0" algn="ctr">
              <a:buNone/>
            </a:pPr>
            <a:endParaRPr lang="en-AU" dirty="0">
              <a:solidFill>
                <a:srgbClr val="FF0000"/>
              </a:solidFill>
              <a:latin typeface="KG Miss Speechy IPA" panose="02000000000000000000" pitchFamily="2" charset="0"/>
            </a:endParaRPr>
          </a:p>
          <a:p>
            <a:endParaRPr lang="en-AU" dirty="0"/>
          </a:p>
        </p:txBody>
      </p:sp>
    </p:spTree>
    <p:extLst>
      <p:ext uri="{BB962C8B-B14F-4D97-AF65-F5344CB8AC3E}">
        <p14:creationId xmlns:p14="http://schemas.microsoft.com/office/powerpoint/2010/main" val="656994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17795" cy="1320800"/>
          </a:xfrm>
        </p:spPr>
        <p:txBody>
          <a:bodyPr>
            <a:noAutofit/>
          </a:bodyPr>
          <a:lstStyle/>
          <a:p>
            <a:r>
              <a:rPr lang="en-AU" dirty="0">
                <a:solidFill>
                  <a:srgbClr val="0000FF"/>
                </a:solidFill>
                <a:latin typeface="Baskerville Old Face" panose="02020602080505020303" pitchFamily="18" charset="0"/>
              </a:rPr>
              <a:t>App list and information for BYOD students</a:t>
            </a:r>
            <a:r>
              <a:rPr lang="en-AU" dirty="0">
                <a:solidFill>
                  <a:srgbClr val="002060"/>
                </a:solidFill>
                <a:latin typeface="KG Be Still And Know" panose="02000503000000020004" pitchFamily="2" charset="0"/>
              </a:rPr>
              <a:t/>
            </a:r>
            <a:br>
              <a:rPr lang="en-AU" dirty="0">
                <a:solidFill>
                  <a:srgbClr val="002060"/>
                </a:solidFill>
                <a:latin typeface="KG Be Still And Know" panose="02000503000000020004" pitchFamily="2" charset="0"/>
              </a:rPr>
            </a:br>
            <a:endParaRPr lang="en-AU" dirty="0">
              <a:solidFill>
                <a:srgbClr val="002060"/>
              </a:solidFill>
              <a:latin typeface="KG Be Still And Know" panose="02000503000000020004" pitchFamily="2" charset="0"/>
            </a:endParaRPr>
          </a:p>
        </p:txBody>
      </p:sp>
      <p:sp>
        <p:nvSpPr>
          <p:cNvPr id="3" name="Content Placeholder 2"/>
          <p:cNvSpPr>
            <a:spLocks noGrp="1"/>
          </p:cNvSpPr>
          <p:nvPr>
            <p:ph idx="1"/>
          </p:nvPr>
        </p:nvSpPr>
        <p:spPr>
          <a:xfrm>
            <a:off x="854755" y="1584102"/>
            <a:ext cx="9190766" cy="4129714"/>
          </a:xfrm>
        </p:spPr>
        <p:txBody>
          <a:bodyPr/>
          <a:lstStyle/>
          <a:p>
            <a:pPr marL="0" indent="0" algn="ctr">
              <a:buNone/>
            </a:pPr>
            <a:r>
              <a:rPr lang="en-AU" sz="2400" dirty="0" smtClean="0">
                <a:latin typeface="SassoonPrimary" panose="020B0500000000000000" pitchFamily="34" charset="0"/>
              </a:rPr>
              <a:t>Please refer to your ‘App List’ handout.</a:t>
            </a:r>
            <a:br>
              <a:rPr lang="en-AU" sz="2400" dirty="0" smtClean="0">
                <a:latin typeface="SassoonPrimary" panose="020B0500000000000000" pitchFamily="34" charset="0"/>
              </a:rPr>
            </a:br>
            <a:endParaRPr lang="en-AU" sz="1600" dirty="0" smtClean="0">
              <a:latin typeface="SassoonPrimary" panose="020B0500000000000000" pitchFamily="34" charset="0"/>
            </a:endParaRPr>
          </a:p>
          <a:p>
            <a:pPr marL="0" indent="0">
              <a:buNone/>
            </a:pPr>
            <a:r>
              <a:rPr lang="en-AU" sz="2000" dirty="0" smtClean="0">
                <a:solidFill>
                  <a:schemeClr val="tx1"/>
                </a:solidFill>
                <a:latin typeface="SassoonPrimary" panose="020B0500000000000000" pitchFamily="34" charset="0"/>
              </a:rPr>
              <a:t>Over the past 6 years, we have explored many apps that support a range of learning tasks and curriculum areas. To date, all of the apps we have required have been free apps. In 2022, we will be introducing some apps that require payment.</a:t>
            </a:r>
          </a:p>
          <a:p>
            <a:pPr marL="0" indent="0">
              <a:buNone/>
            </a:pPr>
            <a:r>
              <a:rPr lang="en-AU" sz="2000" dirty="0" smtClean="0">
                <a:solidFill>
                  <a:schemeClr val="tx1"/>
                </a:solidFill>
                <a:latin typeface="SassoonPrimary" panose="020B0500000000000000" pitchFamily="34" charset="0"/>
              </a:rPr>
              <a:t>More details will be provided about these apps next year</a:t>
            </a:r>
            <a:r>
              <a:rPr lang="en-AU" sz="2000" smtClean="0">
                <a:solidFill>
                  <a:schemeClr val="tx1"/>
                </a:solidFill>
                <a:latin typeface="SassoonPrimary" panose="020B0500000000000000" pitchFamily="34" charset="0"/>
              </a:rPr>
              <a:t>. </a:t>
            </a:r>
            <a:endParaRPr lang="en-AU" sz="2000" b="1" dirty="0" smtClean="0">
              <a:solidFill>
                <a:schemeClr val="tx1"/>
              </a:solidFill>
              <a:latin typeface="SassoonPrimary" panose="020B0500000000000000" pitchFamily="34" charset="0"/>
            </a:endParaRPr>
          </a:p>
          <a:p>
            <a:pPr marL="0" indent="0">
              <a:buNone/>
            </a:pPr>
            <a:endParaRPr lang="en-AU" b="1"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441" y="4633258"/>
            <a:ext cx="1907393" cy="1907393"/>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804" y="4864028"/>
            <a:ext cx="1429606" cy="14458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571" y="4823738"/>
            <a:ext cx="1474054" cy="1526432"/>
          </a:xfrm>
          <a:prstGeom prst="rect">
            <a:avLst/>
          </a:prstGeom>
        </p:spPr>
      </p:pic>
    </p:spTree>
    <p:extLst>
      <p:ext uri="{BB962C8B-B14F-4D97-AF65-F5344CB8AC3E}">
        <p14:creationId xmlns:p14="http://schemas.microsoft.com/office/powerpoint/2010/main" val="2523170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68170" cy="922986"/>
          </a:xfrm>
        </p:spPr>
        <p:txBody>
          <a:bodyPr>
            <a:normAutofit/>
          </a:bodyPr>
          <a:lstStyle/>
          <a:p>
            <a:pPr algn="ctr"/>
            <a:r>
              <a:rPr lang="en-AU" sz="4400" dirty="0">
                <a:solidFill>
                  <a:srgbClr val="002060"/>
                </a:solidFill>
                <a:latin typeface="Baskerville Old Face" panose="02020602080505020303" pitchFamily="18" charset="0"/>
              </a:rPr>
              <a:t>Addressing your pre-submitted </a:t>
            </a:r>
            <a:r>
              <a:rPr lang="en-AU" sz="4400" dirty="0" smtClean="0">
                <a:solidFill>
                  <a:srgbClr val="002060"/>
                </a:solidFill>
                <a:latin typeface="Baskerville Old Face" panose="02020602080505020303" pitchFamily="18" charset="0"/>
              </a:rPr>
              <a:t>questions</a:t>
            </a:r>
            <a:endParaRPr lang="en-AU" sz="4400" dirty="0">
              <a:solidFill>
                <a:srgbClr val="FF0000"/>
              </a:solidFill>
              <a:latin typeface="Baskerville Old Face" panose="02020602080505020303" pitchFamily="18" charset="0"/>
            </a:endParaRPr>
          </a:p>
        </p:txBody>
      </p:sp>
      <p:sp>
        <p:nvSpPr>
          <p:cNvPr id="3" name="Content Placeholder 2"/>
          <p:cNvSpPr>
            <a:spLocks noGrp="1"/>
          </p:cNvSpPr>
          <p:nvPr>
            <p:ph idx="1"/>
          </p:nvPr>
        </p:nvSpPr>
        <p:spPr>
          <a:xfrm>
            <a:off x="677334" y="1532586"/>
            <a:ext cx="9651522" cy="4958365"/>
          </a:xfrm>
        </p:spPr>
        <p:txBody>
          <a:bodyPr>
            <a:normAutofit fontScale="92500" lnSpcReduction="20000"/>
          </a:bodyPr>
          <a:lstStyle/>
          <a:p>
            <a:pPr marL="0" indent="0">
              <a:buNone/>
            </a:pPr>
            <a:r>
              <a:rPr lang="en-AU" sz="1900" dirty="0" smtClean="0">
                <a:solidFill>
                  <a:schemeClr val="accent5">
                    <a:lumMod val="75000"/>
                    <a:lumOff val="25000"/>
                  </a:schemeClr>
                </a:solidFill>
                <a:latin typeface="KG Lego House" panose="02000503000000020004" pitchFamily="2" charset="0"/>
              </a:rPr>
              <a:t>Q: </a:t>
            </a:r>
            <a:r>
              <a:rPr lang="en-AU" sz="2200" dirty="0" smtClean="0">
                <a:solidFill>
                  <a:schemeClr val="accent5">
                    <a:lumMod val="75000"/>
                    <a:lumOff val="25000"/>
                  </a:schemeClr>
                </a:solidFill>
                <a:latin typeface="KG Lego House" panose="02000503000000020004" pitchFamily="2" charset="0"/>
              </a:rPr>
              <a:t>Are the devices going to be covered by school insurance whilst on school property?</a:t>
            </a:r>
          </a:p>
          <a:p>
            <a:pPr marL="0" indent="0">
              <a:buNone/>
            </a:pPr>
            <a:r>
              <a:rPr lang="en-AU" sz="2400" dirty="0" smtClean="0">
                <a:latin typeface="SassoonPrimaryInfant" pitchFamily="2" charset="0"/>
              </a:rPr>
              <a:t>No, devices are not covered by the Department of Education Insurance. You will need to check that your home insurance covers the device. Property that the school does not own is not covered, including staff personal devices etc.</a:t>
            </a:r>
            <a:r>
              <a:rPr lang="en-AU" sz="2400" dirty="0" smtClean="0">
                <a:solidFill>
                  <a:schemeClr val="tx1"/>
                </a:solidFill>
                <a:latin typeface="SassoonPrimary" panose="020B0500000000000000" pitchFamily="34" charset="0"/>
              </a:rPr>
              <a:t/>
            </a:r>
            <a:br>
              <a:rPr lang="en-AU" sz="2400" dirty="0" smtClean="0">
                <a:solidFill>
                  <a:schemeClr val="tx1"/>
                </a:solidFill>
                <a:latin typeface="SassoonPrimary" panose="020B0500000000000000" pitchFamily="34" charset="0"/>
              </a:rPr>
            </a:br>
            <a:endParaRPr lang="en-AU" sz="1400" dirty="0">
              <a:solidFill>
                <a:schemeClr val="tx1"/>
              </a:solidFill>
              <a:latin typeface="SassoonPrimary" panose="020B0500000000000000" pitchFamily="34" charset="0"/>
            </a:endParaRPr>
          </a:p>
          <a:p>
            <a:pPr marL="0" indent="0">
              <a:buNone/>
            </a:pPr>
            <a:r>
              <a:rPr lang="en-AU" sz="2200" dirty="0" smtClean="0">
                <a:solidFill>
                  <a:schemeClr val="accent5">
                    <a:lumMod val="75000"/>
                    <a:lumOff val="25000"/>
                  </a:schemeClr>
                </a:solidFill>
                <a:latin typeface="KG Lego House" panose="02000503000000020004" pitchFamily="2" charset="0"/>
              </a:rPr>
              <a:t>Q. What if my child’s iPad is </a:t>
            </a:r>
            <a:r>
              <a:rPr lang="en-AU" sz="2200" dirty="0">
                <a:solidFill>
                  <a:schemeClr val="accent5">
                    <a:lumMod val="75000"/>
                    <a:lumOff val="25000"/>
                  </a:schemeClr>
                </a:solidFill>
                <a:latin typeface="KG Lego House" panose="02000503000000020004" pitchFamily="2" charset="0"/>
              </a:rPr>
              <a:t>d</a:t>
            </a:r>
            <a:r>
              <a:rPr lang="en-AU" sz="2200" dirty="0" smtClean="0">
                <a:solidFill>
                  <a:schemeClr val="accent5">
                    <a:lumMod val="75000"/>
                    <a:lumOff val="25000"/>
                  </a:schemeClr>
                </a:solidFill>
                <a:latin typeface="KG Lego House" panose="02000503000000020004" pitchFamily="2" charset="0"/>
              </a:rPr>
              <a:t>amaged at school?</a:t>
            </a:r>
          </a:p>
          <a:p>
            <a:pPr marL="0" indent="0">
              <a:buNone/>
            </a:pPr>
            <a:r>
              <a:rPr lang="en-AU" sz="2400" dirty="0" smtClean="0">
                <a:latin typeface="SassoonPrimaryInfant" pitchFamily="2" charset="0"/>
              </a:rPr>
              <a:t>Whilst </a:t>
            </a:r>
            <a:r>
              <a:rPr lang="en-AU" sz="2400" dirty="0">
                <a:latin typeface="SassoonPrimaryInfant" pitchFamily="2" charset="0"/>
              </a:rPr>
              <a:t>the iPad cannot be covered by school insurance, the school will examine carefully </a:t>
            </a:r>
            <a:r>
              <a:rPr lang="en-AU" sz="2400" dirty="0" smtClean="0">
                <a:latin typeface="SassoonPrimaryInfant" pitchFamily="2" charset="0"/>
              </a:rPr>
              <a:t>any </a:t>
            </a:r>
            <a:r>
              <a:rPr lang="en-AU" sz="2400" dirty="0">
                <a:latin typeface="SassoonPrimaryInfant" pitchFamily="2" charset="0"/>
              </a:rPr>
              <a:t>such </a:t>
            </a:r>
            <a:r>
              <a:rPr lang="en-AU" sz="2400" dirty="0" smtClean="0">
                <a:latin typeface="SassoonPrimaryInfant" pitchFamily="2" charset="0"/>
              </a:rPr>
              <a:t>occurrence </a:t>
            </a:r>
            <a:r>
              <a:rPr lang="en-AU" sz="2400" dirty="0">
                <a:latin typeface="SassoonPrimaryInfant" pitchFamily="2" charset="0"/>
              </a:rPr>
              <a:t>and support families where appropriate</a:t>
            </a:r>
            <a:r>
              <a:rPr lang="en-AU" sz="2400" dirty="0" smtClean="0">
                <a:latin typeface="SassoonPrimaryInfant" pitchFamily="2" charset="0"/>
              </a:rPr>
              <a:t>.</a:t>
            </a:r>
            <a:r>
              <a:rPr lang="en-AU" sz="2400" dirty="0" smtClean="0">
                <a:latin typeface="SassoonPrimary" panose="020B0500000000000000" pitchFamily="34" charset="0"/>
              </a:rPr>
              <a:t/>
            </a:r>
            <a:br>
              <a:rPr lang="en-AU" sz="2400" dirty="0" smtClean="0">
                <a:latin typeface="SassoonPrimary" panose="020B0500000000000000" pitchFamily="34" charset="0"/>
              </a:rPr>
            </a:br>
            <a:r>
              <a:rPr lang="en-AU" sz="2400" dirty="0" smtClean="0">
                <a:latin typeface="SassoonPrimary" panose="020B0500000000000000" pitchFamily="34" charset="0"/>
              </a:rPr>
              <a:t/>
            </a:r>
            <a:br>
              <a:rPr lang="en-AU" sz="2400" dirty="0" smtClean="0">
                <a:latin typeface="SassoonPrimary" panose="020B0500000000000000" pitchFamily="34" charset="0"/>
              </a:rPr>
            </a:br>
            <a:r>
              <a:rPr lang="en-AU" sz="2100" dirty="0">
                <a:solidFill>
                  <a:schemeClr val="accent5">
                    <a:lumMod val="75000"/>
                    <a:lumOff val="25000"/>
                  </a:schemeClr>
                </a:solidFill>
                <a:latin typeface="KG Lego House" panose="02000503000000020004" pitchFamily="2" charset="0"/>
              </a:rPr>
              <a:t>Q. </a:t>
            </a:r>
            <a:r>
              <a:rPr lang="en-AU" sz="2100" dirty="0" smtClean="0">
                <a:solidFill>
                  <a:schemeClr val="accent5">
                    <a:lumMod val="75000"/>
                    <a:lumOff val="25000"/>
                  </a:schemeClr>
                </a:solidFill>
                <a:latin typeface="KG Lego House" panose="02000503000000020004" pitchFamily="2" charset="0"/>
              </a:rPr>
              <a:t>Does the school do software maintenance (viruses etc.) and install firewalls so that inappropriate content cannot be searched or downloaded?</a:t>
            </a:r>
          </a:p>
          <a:p>
            <a:pPr marL="0" indent="0">
              <a:buNone/>
            </a:pPr>
            <a:r>
              <a:rPr lang="en-AU" sz="2400" dirty="0">
                <a:latin typeface="SassoonPrimaryInfant" pitchFamily="2" charset="0"/>
              </a:rPr>
              <a:t>Students are directed </a:t>
            </a:r>
            <a:r>
              <a:rPr lang="en-AU" sz="2400" dirty="0" smtClean="0">
                <a:latin typeface="SassoonPrimaryInfant" pitchFamily="2" charset="0"/>
              </a:rPr>
              <a:t>by the teacher to </a:t>
            </a:r>
            <a:r>
              <a:rPr lang="en-AU" sz="2400" dirty="0">
                <a:latin typeface="SassoonPrimaryInfant" pitchFamily="2" charset="0"/>
              </a:rPr>
              <a:t>use specific apps and </a:t>
            </a:r>
            <a:r>
              <a:rPr lang="en-AU" sz="2400" dirty="0" smtClean="0">
                <a:latin typeface="SassoonPrimaryInfant" pitchFamily="2" charset="0"/>
              </a:rPr>
              <a:t>websites. When completing an internet search (which also occurs under teacher direction) the Department of Education </a:t>
            </a:r>
            <a:r>
              <a:rPr lang="en-AU" sz="2400" dirty="0">
                <a:latin typeface="SassoonPrimaryInfant" pitchFamily="2" charset="0"/>
              </a:rPr>
              <a:t>f</a:t>
            </a:r>
            <a:r>
              <a:rPr lang="en-AU" sz="2400" dirty="0" smtClean="0">
                <a:latin typeface="SassoonPrimaryInfant" pitchFamily="2" charset="0"/>
              </a:rPr>
              <a:t>iltering system restricts access to inappropriate sites and content. </a:t>
            </a:r>
          </a:p>
          <a:p>
            <a:pPr marL="0" indent="0">
              <a:buNone/>
            </a:pPr>
            <a:endParaRPr lang="en-AU" sz="2400" dirty="0">
              <a:latin typeface="SassoonPrimary" panose="020B0500000000000000" pitchFamily="34" charset="0"/>
            </a:endParaRPr>
          </a:p>
          <a:p>
            <a:pPr marL="0" indent="0">
              <a:buNone/>
            </a:pPr>
            <a:endParaRPr lang="en-AU" sz="2000" dirty="0" smtClean="0">
              <a:latin typeface="SassoonPrimary" panose="020B0500000000000000" pitchFamily="34" charset="0"/>
            </a:endParaRPr>
          </a:p>
          <a:p>
            <a:pPr marL="0" indent="0">
              <a:buNone/>
            </a:pPr>
            <a:endParaRPr lang="en-AU" dirty="0">
              <a:latin typeface="SassoonPrimary" panose="020B0500000000000000" pitchFamily="34" charset="0"/>
            </a:endParaRPr>
          </a:p>
          <a:p>
            <a:pPr marL="0" indent="0">
              <a:buNone/>
            </a:pPr>
            <a:endParaRPr lang="en-AU" dirty="0">
              <a:latin typeface="SassoonPrimary" panose="020B0500000000000000" pitchFamily="34" charset="0"/>
            </a:endParaRPr>
          </a:p>
          <a:p>
            <a:pPr marL="0" indent="0">
              <a:buNone/>
            </a:pPr>
            <a:endParaRPr lang="en-AU" dirty="0" smtClean="0">
              <a:latin typeface="SassoonPrimary" panose="020B0500000000000000" pitchFamily="34" charset="0"/>
            </a:endParaRPr>
          </a:p>
          <a:p>
            <a:pPr marL="0" indent="0">
              <a:buNone/>
            </a:pPr>
            <a:endParaRPr lang="en-AU" dirty="0">
              <a:latin typeface="SassoonPrimary" panose="020B0500000000000000" pitchFamily="34" charset="0"/>
            </a:endParaRPr>
          </a:p>
        </p:txBody>
      </p:sp>
    </p:spTree>
    <p:extLst>
      <p:ext uri="{BB962C8B-B14F-4D97-AF65-F5344CB8AC3E}">
        <p14:creationId xmlns:p14="http://schemas.microsoft.com/office/powerpoint/2010/main" val="392642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68170" cy="922986"/>
          </a:xfrm>
        </p:spPr>
        <p:txBody>
          <a:bodyPr>
            <a:normAutofit/>
          </a:bodyPr>
          <a:lstStyle/>
          <a:p>
            <a:pPr algn="ctr"/>
            <a:r>
              <a:rPr lang="en-AU" sz="4400" dirty="0">
                <a:solidFill>
                  <a:srgbClr val="002060"/>
                </a:solidFill>
                <a:latin typeface="Baskerville Old Face" panose="02020602080505020303" pitchFamily="18" charset="0"/>
              </a:rPr>
              <a:t>Addressing your pre-submitted </a:t>
            </a:r>
            <a:r>
              <a:rPr lang="en-AU" sz="4400" dirty="0" smtClean="0">
                <a:solidFill>
                  <a:srgbClr val="002060"/>
                </a:solidFill>
                <a:latin typeface="Baskerville Old Face" panose="02020602080505020303" pitchFamily="18" charset="0"/>
              </a:rPr>
              <a:t>questions</a:t>
            </a:r>
            <a:endParaRPr lang="en-AU" sz="4400" dirty="0">
              <a:solidFill>
                <a:srgbClr val="FF0000"/>
              </a:solidFill>
              <a:latin typeface="Baskerville Old Face" panose="02020602080505020303" pitchFamily="18" charset="0"/>
            </a:endParaRPr>
          </a:p>
        </p:txBody>
      </p:sp>
      <p:sp>
        <p:nvSpPr>
          <p:cNvPr id="3" name="Content Placeholder 2"/>
          <p:cNvSpPr>
            <a:spLocks noGrp="1"/>
          </p:cNvSpPr>
          <p:nvPr>
            <p:ph idx="1"/>
          </p:nvPr>
        </p:nvSpPr>
        <p:spPr>
          <a:xfrm>
            <a:off x="677334" y="1442435"/>
            <a:ext cx="9767431" cy="5215942"/>
          </a:xfrm>
        </p:spPr>
        <p:txBody>
          <a:bodyPr>
            <a:normAutofit fontScale="40000" lnSpcReduction="20000"/>
          </a:bodyPr>
          <a:lstStyle/>
          <a:p>
            <a:pPr marL="0" indent="0">
              <a:buNone/>
            </a:pPr>
            <a:r>
              <a:rPr lang="en-AU" sz="4800" dirty="0">
                <a:solidFill>
                  <a:schemeClr val="accent5">
                    <a:lumMod val="75000"/>
                    <a:lumOff val="25000"/>
                  </a:schemeClr>
                </a:solidFill>
                <a:latin typeface="KG Lego House" panose="02000503000000020004" pitchFamily="2" charset="0"/>
              </a:rPr>
              <a:t>Q. How are students storing their iPads at school?</a:t>
            </a:r>
          </a:p>
          <a:p>
            <a:pPr marL="0" indent="0">
              <a:buNone/>
            </a:pPr>
            <a:r>
              <a:rPr lang="en-AU" sz="7200" dirty="0" smtClean="0">
                <a:latin typeface="SassoonPrimaryInfant" pitchFamily="2" charset="0"/>
              </a:rPr>
              <a:t>Devices </a:t>
            </a:r>
            <a:r>
              <a:rPr lang="en-AU" sz="7200" dirty="0">
                <a:latin typeface="SassoonPrimaryInfant" pitchFamily="2" charset="0"/>
              </a:rPr>
              <a:t>will be stored in the class lockable storage cabinet</a:t>
            </a:r>
            <a:r>
              <a:rPr lang="en-AU" sz="7200" dirty="0" smtClean="0">
                <a:latin typeface="SassoonPrimaryInfant" pitchFamily="2" charset="0"/>
              </a:rPr>
              <a:t>.</a:t>
            </a:r>
          </a:p>
          <a:p>
            <a:pPr marL="0" indent="0">
              <a:buNone/>
            </a:pPr>
            <a:endParaRPr lang="en-AU" sz="4800" dirty="0">
              <a:latin typeface="SassoonPrimaryInfant" pitchFamily="2" charset="0"/>
            </a:endParaRPr>
          </a:p>
          <a:p>
            <a:pPr marL="0" indent="0">
              <a:buNone/>
            </a:pPr>
            <a:r>
              <a:rPr lang="en-AU" sz="4800" dirty="0">
                <a:solidFill>
                  <a:schemeClr val="accent5">
                    <a:lumMod val="75000"/>
                    <a:lumOff val="25000"/>
                  </a:schemeClr>
                </a:solidFill>
                <a:latin typeface="KG Lego House" panose="02000503000000020004" pitchFamily="2" charset="0"/>
              </a:rPr>
              <a:t>Q. Do students need a passcode to lock their iPads?</a:t>
            </a:r>
          </a:p>
          <a:p>
            <a:pPr marL="0" indent="0">
              <a:buNone/>
            </a:pPr>
            <a:r>
              <a:rPr lang="en-AU" sz="7200" dirty="0" smtClean="0">
                <a:latin typeface="SassoonPrimaryInfant" pitchFamily="2" charset="0"/>
              </a:rPr>
              <a:t>Optional</a:t>
            </a:r>
            <a:r>
              <a:rPr lang="en-AU" sz="7200" dirty="0">
                <a:latin typeface="SassoonPrimaryInfant" pitchFamily="2" charset="0"/>
              </a:rPr>
              <a:t>, but recommended</a:t>
            </a:r>
            <a:r>
              <a:rPr lang="en-AU" sz="7200" dirty="0" smtClean="0">
                <a:latin typeface="SassoonPrimaryInfant" pitchFamily="2" charset="0"/>
              </a:rPr>
              <a:t>.</a:t>
            </a:r>
          </a:p>
          <a:p>
            <a:pPr marL="457200" indent="-457200">
              <a:buAutoNum type="alphaUcPeriod"/>
            </a:pPr>
            <a:endParaRPr lang="en-AU" sz="4800" dirty="0">
              <a:latin typeface="SassoonPrimaryInfant" pitchFamily="2" charset="0"/>
            </a:endParaRPr>
          </a:p>
          <a:p>
            <a:pPr marL="0" indent="0">
              <a:buNone/>
            </a:pPr>
            <a:r>
              <a:rPr lang="en-AU" sz="4800" dirty="0">
                <a:solidFill>
                  <a:schemeClr val="accent5">
                    <a:lumMod val="75000"/>
                    <a:lumOff val="25000"/>
                  </a:schemeClr>
                </a:solidFill>
              </a:rPr>
              <a:t>Q</a:t>
            </a:r>
            <a:r>
              <a:rPr lang="en-AU" sz="4800" dirty="0" smtClean="0">
                <a:solidFill>
                  <a:schemeClr val="accent5">
                    <a:lumMod val="75000"/>
                    <a:lumOff val="25000"/>
                  </a:schemeClr>
                </a:solidFill>
              </a:rPr>
              <a:t>. </a:t>
            </a:r>
            <a:r>
              <a:rPr lang="en-AU" sz="4800" dirty="0" smtClean="0">
                <a:solidFill>
                  <a:schemeClr val="accent5">
                    <a:lumMod val="75000"/>
                    <a:lumOff val="25000"/>
                  </a:schemeClr>
                </a:solidFill>
                <a:latin typeface="KG Lego House" panose="02000503000000020004" pitchFamily="2" charset="0"/>
              </a:rPr>
              <a:t>Can we provide an older model iPad for our child?</a:t>
            </a:r>
          </a:p>
          <a:p>
            <a:pPr marL="0" indent="0">
              <a:buNone/>
            </a:pPr>
            <a:r>
              <a:rPr lang="en-AU" sz="7200" dirty="0" smtClean="0">
                <a:latin typeface="SassoonPrimaryInfant" pitchFamily="2" charset="0"/>
              </a:rPr>
              <a:t>We are happy for families to provide an older model iPad, however we are finding that certain models are no longer supported by iOS system updates and many of the apps that we use. We recommend a Gen 7,8 or 9 iPad.</a:t>
            </a:r>
          </a:p>
          <a:p>
            <a:pPr marL="0" indent="0">
              <a:buNone/>
            </a:pPr>
            <a:endParaRPr lang="en-AU" sz="4400" dirty="0" smtClean="0">
              <a:latin typeface="SassoonPrimaryInfant" pitchFamily="2" charset="0"/>
            </a:endParaRPr>
          </a:p>
          <a:p>
            <a:pPr marL="0" indent="0" algn="ctr">
              <a:buNone/>
            </a:pPr>
            <a:endParaRPr lang="en-AU" sz="2800" dirty="0" smtClean="0">
              <a:latin typeface="SassoonPrimaryInfant" pitchFamily="2" charset="0"/>
            </a:endParaRPr>
          </a:p>
          <a:p>
            <a:pPr marL="0" indent="0">
              <a:buNone/>
            </a:pPr>
            <a:endParaRPr lang="en-AU" dirty="0" smtClean="0">
              <a:latin typeface="SassoonPrimary" panose="020B0500000000000000" pitchFamily="34" charset="0"/>
            </a:endParaRPr>
          </a:p>
          <a:p>
            <a:pPr marL="0" indent="0">
              <a:buNone/>
            </a:pPr>
            <a:endParaRPr lang="en-AU" dirty="0">
              <a:latin typeface="SassoonPrimary" panose="020B0500000000000000" pitchFamily="34" charset="0"/>
            </a:endParaRPr>
          </a:p>
        </p:txBody>
      </p:sp>
      <p:pic>
        <p:nvPicPr>
          <p:cNvPr id="6146" name="Picture 2" descr="Image result for questio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230" y="2173578"/>
            <a:ext cx="1939535" cy="192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30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398497" cy="910107"/>
          </a:xfrm>
        </p:spPr>
        <p:txBody>
          <a:bodyPr/>
          <a:lstStyle/>
          <a:p>
            <a:r>
              <a:rPr lang="en-AU" dirty="0">
                <a:solidFill>
                  <a:srgbClr val="002060"/>
                </a:solidFill>
                <a:latin typeface="Baskerville Old Face" panose="02020602080505020303" pitchFamily="18" charset="0"/>
              </a:rPr>
              <a:t>Addressing your pre-submitted questions</a:t>
            </a:r>
            <a:endParaRPr lang="en-AU" dirty="0">
              <a:latin typeface="Baskerville Old Face" panose="02020602080505020303" pitchFamily="18" charset="0"/>
            </a:endParaRPr>
          </a:p>
        </p:txBody>
      </p:sp>
      <p:sp>
        <p:nvSpPr>
          <p:cNvPr id="3" name="Content Placeholder 2"/>
          <p:cNvSpPr>
            <a:spLocks noGrp="1"/>
          </p:cNvSpPr>
          <p:nvPr>
            <p:ph idx="1"/>
          </p:nvPr>
        </p:nvSpPr>
        <p:spPr>
          <a:xfrm>
            <a:off x="677333" y="1619676"/>
            <a:ext cx="8596668" cy="4613699"/>
          </a:xfrm>
        </p:spPr>
        <p:txBody>
          <a:bodyPr>
            <a:normAutofit fontScale="92500" lnSpcReduction="10000"/>
          </a:bodyPr>
          <a:lstStyle/>
          <a:p>
            <a:pPr marL="0" indent="0">
              <a:buNone/>
            </a:pPr>
            <a:r>
              <a:rPr lang="en-AU" dirty="0">
                <a:solidFill>
                  <a:schemeClr val="accent5">
                    <a:lumMod val="75000"/>
                    <a:lumOff val="25000"/>
                  </a:schemeClr>
                </a:solidFill>
                <a:latin typeface="KG Lego House" panose="02000503000000020004" pitchFamily="2" charset="0"/>
              </a:rPr>
              <a:t>Q. Is an iPad mini okay?</a:t>
            </a:r>
          </a:p>
          <a:p>
            <a:pPr marL="0" indent="0">
              <a:buNone/>
            </a:pPr>
            <a:r>
              <a:rPr lang="en-AU" dirty="0">
                <a:latin typeface="SassoonPrimaryInfant" pitchFamily="2" charset="0"/>
              </a:rPr>
              <a:t>Yes, absolutely</a:t>
            </a:r>
            <a:r>
              <a:rPr lang="en-AU" dirty="0" smtClean="0">
                <a:latin typeface="SassoonPrimaryInfant" pitchFamily="2" charset="0"/>
              </a:rPr>
              <a:t>.</a:t>
            </a:r>
          </a:p>
          <a:p>
            <a:pPr marL="0" indent="0">
              <a:buNone/>
            </a:pPr>
            <a:r>
              <a:rPr lang="en-AU" dirty="0" smtClean="0">
                <a:solidFill>
                  <a:schemeClr val="accent5">
                    <a:lumMod val="75000"/>
                    <a:lumOff val="25000"/>
                  </a:schemeClr>
                </a:solidFill>
                <a:latin typeface="KG Lego House" panose="02000503000000020004" pitchFamily="2" charset="0"/>
              </a:rPr>
              <a:t>Q. What are the minimum requirements for the device?</a:t>
            </a:r>
          </a:p>
          <a:p>
            <a:pPr marL="0" indent="0">
              <a:buNone/>
            </a:pPr>
            <a:r>
              <a:rPr lang="en-AU" dirty="0" smtClean="0">
                <a:solidFill>
                  <a:schemeClr val="tx1"/>
                </a:solidFill>
                <a:latin typeface="SassoonPrimaryInfant" pitchFamily="2" charset="0"/>
              </a:rPr>
              <a:t>This really depends on how much you and your child are planning on storing on the device. We require a minimum of 2G of free space for school use. We have found iPads with 32G and above to be ideal, but it is fine if you already have a device with less storage. </a:t>
            </a:r>
          </a:p>
          <a:p>
            <a:pPr marL="0" indent="0">
              <a:buNone/>
            </a:pPr>
            <a:endParaRPr lang="en-AU" sz="2000" dirty="0" smtClean="0">
              <a:solidFill>
                <a:schemeClr val="tx1"/>
              </a:solidFill>
              <a:latin typeface="SassoonPrimaryInfant" pitchFamily="2" charset="0"/>
            </a:endParaRPr>
          </a:p>
          <a:p>
            <a:pPr marL="0" indent="0">
              <a:buNone/>
            </a:pPr>
            <a:r>
              <a:rPr lang="en-AU" sz="2000" dirty="0" smtClean="0">
                <a:solidFill>
                  <a:srgbClr val="0070C0"/>
                </a:solidFill>
                <a:latin typeface="KG Lego House" panose="02000503000000020004"/>
              </a:rPr>
              <a:t>Q Why are BPS stipulating use of iPad versus Android devices?</a:t>
            </a:r>
          </a:p>
          <a:p>
            <a:pPr marL="0" indent="0">
              <a:buNone/>
            </a:pPr>
            <a:r>
              <a:rPr lang="en-AU" dirty="0" smtClean="0">
                <a:solidFill>
                  <a:schemeClr val="tx1"/>
                </a:solidFill>
                <a:latin typeface="SassoonPrimary"/>
              </a:rPr>
              <a:t>There are a few reasons for this. Apps on an android devise often look and perform different to those of an Apple App. We have found historically this has caused issues for both the student and staff. We are also set up for iPad use at BPS. </a:t>
            </a:r>
          </a:p>
          <a:p>
            <a:pPr marL="0" indent="0">
              <a:buNone/>
            </a:pPr>
            <a:endParaRPr lang="en-AU" sz="2000" dirty="0">
              <a:solidFill>
                <a:schemeClr val="tx1"/>
              </a:solidFill>
              <a:latin typeface="SassoonPrimaryInfant" pitchFamily="2" charset="0"/>
            </a:endParaRPr>
          </a:p>
          <a:p>
            <a:pPr marL="0" indent="0">
              <a:buNone/>
            </a:pPr>
            <a:endParaRPr lang="en-AU" sz="2000" dirty="0" smtClean="0">
              <a:solidFill>
                <a:schemeClr val="tx1"/>
              </a:solidFill>
              <a:latin typeface="SassoonPrimaryInfant" pitchFamily="2" charset="0"/>
            </a:endParaRPr>
          </a:p>
          <a:p>
            <a:pPr marL="0" indent="0">
              <a:buNone/>
            </a:pPr>
            <a:r>
              <a:rPr lang="en-AU" sz="1500" dirty="0">
                <a:latin typeface="SassoonPrimaryInfant" pitchFamily="2" charset="0"/>
              </a:rPr>
              <a:t>If you have any further questions, please come and chat to one of us at the end of this session </a:t>
            </a:r>
            <a:r>
              <a:rPr lang="en-AU" sz="1500" dirty="0">
                <a:latin typeface="SassoonPrimaryInfant" pitchFamily="2" charset="0"/>
                <a:sym typeface="Wingdings" panose="05000000000000000000" pitchFamily="2" charset="2"/>
              </a:rPr>
              <a:t></a:t>
            </a:r>
            <a:endParaRPr lang="en-AU" sz="1500" dirty="0">
              <a:latin typeface="SassoonPrimaryInfant" pitchFamily="2" charset="0"/>
            </a:endParaRPr>
          </a:p>
          <a:p>
            <a:pPr marL="0" indent="0">
              <a:buNone/>
            </a:pPr>
            <a:endParaRPr lang="en-AU" sz="2000" dirty="0">
              <a:solidFill>
                <a:schemeClr val="tx1"/>
              </a:solidFill>
              <a:latin typeface="SassoonPrimaryInfant" pitchFamily="2" charset="0"/>
            </a:endParaRPr>
          </a:p>
          <a:p>
            <a:endParaRPr lang="en-AU" dirty="0"/>
          </a:p>
        </p:txBody>
      </p:sp>
    </p:spTree>
    <p:extLst>
      <p:ext uri="{BB962C8B-B14F-4D97-AF65-F5344CB8AC3E}">
        <p14:creationId xmlns:p14="http://schemas.microsoft.com/office/powerpoint/2010/main" val="1664665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252277" cy="1320800"/>
          </a:xfrm>
        </p:spPr>
        <p:txBody>
          <a:bodyPr/>
          <a:lstStyle/>
          <a:p>
            <a:r>
              <a:rPr lang="en-AU" dirty="0" smtClean="0">
                <a:solidFill>
                  <a:srgbClr val="0000FF"/>
                </a:solidFill>
                <a:latin typeface="Baskerville Old Face" panose="02020602080505020303" pitchFamily="18" charset="0"/>
              </a:rPr>
              <a:t>Staff and Student Learning Connections</a:t>
            </a:r>
            <a:endParaRPr lang="en-AU"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911250" y="1930399"/>
            <a:ext cx="8285913" cy="3942367"/>
          </a:xfrm>
        </p:spPr>
        <p:txBody>
          <a:bodyPr>
            <a:normAutofit fontScale="55000" lnSpcReduction="20000"/>
          </a:bodyPr>
          <a:lstStyle/>
          <a:p>
            <a:pPr marL="0" indent="0" algn="ctr">
              <a:lnSpc>
                <a:spcPct val="150000"/>
              </a:lnSpc>
              <a:buNone/>
            </a:pPr>
            <a:r>
              <a:rPr lang="en-AU" sz="3800" dirty="0" smtClean="0">
                <a:latin typeface="SassoonPrimaryInfant" pitchFamily="2" charset="0"/>
              </a:rPr>
              <a:t>The Grade 3-6 staff have </a:t>
            </a:r>
            <a:r>
              <a:rPr lang="en-AU" sz="3800" dirty="0">
                <a:latin typeface="SassoonPrimaryInfant" pitchFamily="2" charset="0"/>
              </a:rPr>
              <a:t>been so excited to have successfully </a:t>
            </a:r>
            <a:r>
              <a:rPr lang="en-AU" sz="3800" dirty="0" smtClean="0">
                <a:latin typeface="SassoonPrimaryInfant" pitchFamily="2" charset="0"/>
              </a:rPr>
              <a:t>implemented a BYOD iPad program for the past 6 years. We </a:t>
            </a:r>
            <a:r>
              <a:rPr lang="en-AU" sz="3800" dirty="0">
                <a:latin typeface="SassoonPrimaryInfant" pitchFamily="2" charset="0"/>
              </a:rPr>
              <a:t>have been extremely impressed with the care that students have taken to ensure that all iPads are safe and secure. </a:t>
            </a:r>
            <a:r>
              <a:rPr lang="en-AU" sz="3800" dirty="0" smtClean="0">
                <a:latin typeface="SassoonPrimaryInfant" pitchFamily="2" charset="0"/>
              </a:rPr>
              <a:t>We </a:t>
            </a:r>
            <a:r>
              <a:rPr lang="en-AU" sz="3800" dirty="0">
                <a:latin typeface="SassoonPrimaryInfant" pitchFamily="2" charset="0"/>
              </a:rPr>
              <a:t>have been so proud of the students’ efforts here and adhering to the </a:t>
            </a:r>
            <a:r>
              <a:rPr lang="en-AU" sz="3800" dirty="0" smtClean="0">
                <a:latin typeface="SassoonPrimaryInfant" pitchFamily="2" charset="0"/>
              </a:rPr>
              <a:t/>
            </a:r>
            <a:br>
              <a:rPr lang="en-AU" sz="3800" dirty="0" smtClean="0">
                <a:latin typeface="SassoonPrimaryInfant" pitchFamily="2" charset="0"/>
              </a:rPr>
            </a:br>
            <a:r>
              <a:rPr lang="en-AU" sz="3800" dirty="0" smtClean="0">
                <a:latin typeface="SassoonPrimaryInfant" pitchFamily="2" charset="0"/>
              </a:rPr>
              <a:t>Belmont </a:t>
            </a:r>
            <a:r>
              <a:rPr lang="en-AU" sz="3800" dirty="0">
                <a:latin typeface="SassoonPrimaryInfant" pitchFamily="2" charset="0"/>
              </a:rPr>
              <a:t>Primary School iPad Agreement document </a:t>
            </a:r>
            <a:r>
              <a:rPr lang="en-AU" sz="3800" dirty="0" smtClean="0">
                <a:latin typeface="SassoonPrimaryInfant" pitchFamily="2" charset="0"/>
              </a:rPr>
              <a:t/>
            </a:r>
            <a:br>
              <a:rPr lang="en-AU" sz="3800" dirty="0" smtClean="0">
                <a:latin typeface="SassoonPrimaryInfant" pitchFamily="2" charset="0"/>
              </a:rPr>
            </a:br>
            <a:r>
              <a:rPr lang="en-AU" sz="3800" dirty="0" smtClean="0">
                <a:latin typeface="SassoonPrimaryInfant" pitchFamily="2" charset="0"/>
              </a:rPr>
              <a:t>and </a:t>
            </a:r>
            <a:r>
              <a:rPr lang="en-AU" sz="3800" dirty="0">
                <a:latin typeface="SassoonPrimaryInfant" pitchFamily="2" charset="0"/>
              </a:rPr>
              <a:t>school expectations. </a:t>
            </a:r>
            <a:endParaRPr lang="en-AU" sz="3800" dirty="0" smtClean="0">
              <a:latin typeface="SassoonPrimaryInfant" pitchFamily="2" charset="0"/>
            </a:endParaRPr>
          </a:p>
          <a:p>
            <a:pPr marL="0" indent="0" algn="ctr">
              <a:lnSpc>
                <a:spcPct val="150000"/>
              </a:lnSpc>
              <a:buNone/>
            </a:pPr>
            <a:r>
              <a:rPr lang="en-AU" sz="2800" dirty="0">
                <a:latin typeface="SassoonPrimary" panose="020B0500000000000000" pitchFamily="34" charset="0"/>
              </a:rPr>
              <a:t> </a:t>
            </a:r>
          </a:p>
          <a:p>
            <a:endParaRPr lang="en-AU" i="1" dirty="0" smtClean="0"/>
          </a:p>
          <a:p>
            <a:endParaRPr lang="en-AU" i="1" dirty="0"/>
          </a:p>
        </p:txBody>
      </p:sp>
      <p:pic>
        <p:nvPicPr>
          <p:cNvPr id="1026" name="Picture 2" descr="Image result for happy kid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844" y="4288665"/>
            <a:ext cx="3385532" cy="233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5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7685"/>
            <a:ext cx="9529922" cy="1320800"/>
          </a:xfrm>
        </p:spPr>
        <p:txBody>
          <a:bodyPr>
            <a:normAutofit/>
          </a:bodyPr>
          <a:lstStyle/>
          <a:p>
            <a:pPr algn="ctr"/>
            <a:r>
              <a:rPr lang="en-AU" sz="4000" dirty="0">
                <a:solidFill>
                  <a:srgbClr val="0000FF"/>
                </a:solidFill>
                <a:latin typeface="Baskerville Old Face" panose="02020602080505020303" pitchFamily="18" charset="0"/>
              </a:rPr>
              <a:t>Staff and Student Learning </a:t>
            </a:r>
            <a:r>
              <a:rPr lang="en-AU" sz="4000" dirty="0" smtClean="0">
                <a:solidFill>
                  <a:srgbClr val="0000FF"/>
                </a:solidFill>
                <a:latin typeface="Baskerville Old Face" panose="02020602080505020303" pitchFamily="18" charset="0"/>
              </a:rPr>
              <a:t>Connections</a:t>
            </a:r>
            <a:endParaRPr lang="en-AU" sz="4000"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368241" y="1930400"/>
            <a:ext cx="9561369" cy="4161307"/>
          </a:xfrm>
        </p:spPr>
        <p:txBody>
          <a:bodyPr>
            <a:normAutofit lnSpcReduction="10000"/>
          </a:bodyPr>
          <a:lstStyle/>
          <a:p>
            <a:pPr marL="0" indent="0" algn="ctr">
              <a:buNone/>
            </a:pPr>
            <a:r>
              <a:rPr lang="en-AU" sz="2800" dirty="0">
                <a:latin typeface="SassoonPrimaryInfant" pitchFamily="2" charset="0"/>
              </a:rPr>
              <a:t>Staff have attended many professional development sessions and visited other iPad schools over the past </a:t>
            </a:r>
            <a:r>
              <a:rPr lang="en-AU" sz="2800" dirty="0" smtClean="0">
                <a:latin typeface="SassoonPrimaryInfant" pitchFamily="2" charset="0"/>
              </a:rPr>
              <a:t>six </a:t>
            </a:r>
            <a:r>
              <a:rPr lang="en-AU" sz="2800" dirty="0">
                <a:latin typeface="SassoonPrimaryInfant" pitchFamily="2" charset="0"/>
              </a:rPr>
              <a:t>years. We have gained valuable knowledge and skills from these experiences which have been able to transfer into our planning and </a:t>
            </a:r>
            <a:r>
              <a:rPr lang="en-AU" sz="2800" dirty="0" smtClean="0">
                <a:latin typeface="SassoonPrimaryInfant" pitchFamily="2" charset="0"/>
              </a:rPr>
              <a:t>teaching, in order to align with the Digital Technologies strands of the Victorian Curriculum.</a:t>
            </a:r>
            <a:endParaRPr lang="en-AU" sz="2800" dirty="0">
              <a:latin typeface="SassoonPrimaryInfant" pitchFamily="2" charset="0"/>
            </a:endParaRPr>
          </a:p>
          <a:p>
            <a:pPr marL="0" indent="0" algn="ctr">
              <a:buNone/>
            </a:pPr>
            <a:r>
              <a:rPr lang="en-AU" sz="2800" dirty="0">
                <a:latin typeface="SassoonPrimaryInfant" pitchFamily="2" charset="0"/>
              </a:rPr>
              <a:t>A great deal of work has been done at a whole school level around Cyber Safety and the importance of understanding how to safely use devices. </a:t>
            </a:r>
            <a:r>
              <a:rPr lang="en-AU" sz="2800" dirty="0" smtClean="0">
                <a:latin typeface="SassoonPrimaryInfant" pitchFamily="2" charset="0"/>
              </a:rPr>
              <a:t>Cyber </a:t>
            </a:r>
            <a:r>
              <a:rPr lang="en-AU" sz="2800" dirty="0">
                <a:latin typeface="SassoonPrimaryInfant" pitchFamily="2" charset="0"/>
              </a:rPr>
              <a:t>Safety will continue to be a major focus in </a:t>
            </a:r>
            <a:r>
              <a:rPr lang="en-AU" sz="2800" dirty="0" smtClean="0">
                <a:latin typeface="SassoonPrimaryInfant" pitchFamily="2" charset="0"/>
              </a:rPr>
              <a:t>2022.</a:t>
            </a:r>
            <a:endParaRPr lang="en-AU" sz="2800" dirty="0">
              <a:latin typeface="SassoonPrimaryInfant" pitchFamily="2" charset="0"/>
            </a:endParaRPr>
          </a:p>
          <a:p>
            <a:endParaRPr lang="en-AU" dirty="0"/>
          </a:p>
        </p:txBody>
      </p:sp>
    </p:spTree>
    <p:extLst>
      <p:ext uri="{BB962C8B-B14F-4D97-AF65-F5344CB8AC3E}">
        <p14:creationId xmlns:p14="http://schemas.microsoft.com/office/powerpoint/2010/main" val="3929551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140920" cy="1320800"/>
          </a:xfrm>
        </p:spPr>
        <p:txBody>
          <a:bodyPr>
            <a:normAutofit/>
          </a:bodyPr>
          <a:lstStyle/>
          <a:p>
            <a:pPr algn="ctr"/>
            <a:r>
              <a:rPr lang="en-AU" sz="4400" dirty="0">
                <a:solidFill>
                  <a:srgbClr val="0000FF"/>
                </a:solidFill>
                <a:latin typeface="Baskerville Old Face" panose="02020602080505020303" pitchFamily="18" charset="0"/>
              </a:rPr>
              <a:t>Agreements, Documents, and Policies</a:t>
            </a:r>
            <a:endParaRPr lang="en-AU" sz="4400" dirty="0">
              <a:latin typeface="Baskerville Old Face" panose="02020602080505020303" pitchFamily="18" charset="0"/>
            </a:endParaRPr>
          </a:p>
        </p:txBody>
      </p:sp>
      <p:sp>
        <p:nvSpPr>
          <p:cNvPr id="3" name="Content Placeholder 2"/>
          <p:cNvSpPr>
            <a:spLocks noGrp="1"/>
          </p:cNvSpPr>
          <p:nvPr>
            <p:ph idx="1"/>
          </p:nvPr>
        </p:nvSpPr>
        <p:spPr>
          <a:xfrm>
            <a:off x="837127" y="2057558"/>
            <a:ext cx="8937938" cy="3880773"/>
          </a:xfrm>
        </p:spPr>
        <p:txBody>
          <a:bodyPr>
            <a:normAutofit fontScale="92500" lnSpcReduction="20000"/>
          </a:bodyPr>
          <a:lstStyle/>
          <a:p>
            <a:pPr marL="0" indent="0">
              <a:buNone/>
            </a:pPr>
            <a:r>
              <a:rPr lang="en-AU" sz="2400" dirty="0" smtClean="0">
                <a:latin typeface="SassoonPrimaryInfant" pitchFamily="2" charset="0"/>
              </a:rPr>
              <a:t>Belmont Primary School have developed a number of agreements, documents, and policies that help ensure the safe and responsible use of all digital technologies. All of these will be available on our school website before the end of term. This documents are currently been updated for the beginning of 2022.</a:t>
            </a:r>
          </a:p>
          <a:p>
            <a:pPr marL="0" indent="0">
              <a:buNone/>
            </a:pPr>
            <a:endParaRPr lang="en-AU" sz="2000" dirty="0">
              <a:latin typeface="SassoonPrimaryInfant" pitchFamily="2" charset="0"/>
            </a:endParaRPr>
          </a:p>
          <a:p>
            <a:r>
              <a:rPr lang="en-AU" sz="2000" dirty="0" smtClean="0">
                <a:latin typeface="SassoonPrimaryInfant" pitchFamily="2" charset="0"/>
              </a:rPr>
              <a:t>Acceptable User Agreement</a:t>
            </a:r>
          </a:p>
          <a:p>
            <a:r>
              <a:rPr lang="en-AU" sz="2000" dirty="0" smtClean="0">
                <a:latin typeface="SassoonPrimaryInfant" pitchFamily="2" charset="0"/>
              </a:rPr>
              <a:t>iPad User Agreement</a:t>
            </a:r>
          </a:p>
          <a:p>
            <a:r>
              <a:rPr lang="en-AU" sz="2000" dirty="0" smtClean="0">
                <a:latin typeface="SassoonPrimaryInfant" pitchFamily="2" charset="0"/>
              </a:rPr>
              <a:t>Consequences Document</a:t>
            </a:r>
          </a:p>
          <a:p>
            <a:r>
              <a:rPr lang="en-AU" sz="2000" dirty="0" smtClean="0">
                <a:latin typeface="SassoonPrimaryInfant" pitchFamily="2" charset="0"/>
              </a:rPr>
              <a:t>Cyber Safety Policy</a:t>
            </a:r>
          </a:p>
          <a:p>
            <a:r>
              <a:rPr lang="en-AU" sz="2000" dirty="0" smtClean="0">
                <a:latin typeface="SassoonPrimaryInfant" pitchFamily="2" charset="0"/>
              </a:rPr>
              <a:t>Digital Media Policy</a:t>
            </a:r>
          </a:p>
          <a:p>
            <a:pPr marL="0" indent="0">
              <a:buNone/>
            </a:pPr>
            <a:endParaRPr lang="en-AU" dirty="0"/>
          </a:p>
        </p:txBody>
      </p:sp>
      <p:pic>
        <p:nvPicPr>
          <p:cNvPr id="4" name="Picture 3"/>
          <p:cNvPicPr>
            <a:picLocks noChangeAspect="1"/>
          </p:cNvPicPr>
          <p:nvPr/>
        </p:nvPicPr>
        <p:blipFill>
          <a:blip r:embed="rId2"/>
          <a:stretch>
            <a:fillRect/>
          </a:stretch>
        </p:blipFill>
        <p:spPr>
          <a:xfrm>
            <a:off x="4593499" y="3606612"/>
            <a:ext cx="5046889" cy="2837490"/>
          </a:xfrm>
          <a:prstGeom prst="rect">
            <a:avLst/>
          </a:prstGeom>
        </p:spPr>
      </p:pic>
    </p:spTree>
    <p:extLst>
      <p:ext uri="{BB962C8B-B14F-4D97-AF65-F5344CB8AC3E}">
        <p14:creationId xmlns:p14="http://schemas.microsoft.com/office/powerpoint/2010/main" val="223463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64514"/>
            <a:ext cx="10257366" cy="1562100"/>
          </a:xfrm>
        </p:spPr>
        <p:txBody>
          <a:bodyPr>
            <a:noAutofit/>
          </a:bodyPr>
          <a:lstStyle/>
          <a:p>
            <a:pPr algn="ctr"/>
            <a:r>
              <a:rPr lang="en-AU" sz="4000" dirty="0" smtClean="0">
                <a:solidFill>
                  <a:srgbClr val="0000FF"/>
                </a:solidFill>
                <a:latin typeface="Baskerville Old Face" panose="02020602080505020303" pitchFamily="18" charset="0"/>
              </a:rPr>
              <a:t>Agreements, Documents, and Policies</a:t>
            </a:r>
            <a:endParaRPr lang="en-AU" sz="4400" dirty="0">
              <a:solidFill>
                <a:srgbClr val="0000FF"/>
              </a:solidFill>
              <a:latin typeface="Baskerville Old Face" panose="02020602080505020303" pitchFamily="18" charset="0"/>
            </a:endParaRPr>
          </a:p>
        </p:txBody>
      </p:sp>
      <p:sp>
        <p:nvSpPr>
          <p:cNvPr id="3" name="Content Placeholder 2"/>
          <p:cNvSpPr>
            <a:spLocks noGrp="1"/>
          </p:cNvSpPr>
          <p:nvPr>
            <p:ph idx="1"/>
          </p:nvPr>
        </p:nvSpPr>
        <p:spPr>
          <a:xfrm>
            <a:off x="1063700" y="1445564"/>
            <a:ext cx="9110610" cy="4122138"/>
          </a:xfrm>
        </p:spPr>
        <p:txBody>
          <a:bodyPr>
            <a:normAutofit/>
          </a:bodyPr>
          <a:lstStyle/>
          <a:p>
            <a:pPr marL="0" indent="0" algn="ctr">
              <a:buNone/>
            </a:pPr>
            <a:r>
              <a:rPr lang="en-AU" sz="2000" dirty="0" smtClean="0">
                <a:latin typeface="SassoonPrimary" panose="020B0500000000000000" pitchFamily="34" charset="0"/>
              </a:rPr>
              <a:t/>
            </a:r>
            <a:br>
              <a:rPr lang="en-AU" sz="2000" dirty="0" smtClean="0">
                <a:latin typeface="SassoonPrimary" panose="020B0500000000000000" pitchFamily="34" charset="0"/>
              </a:rPr>
            </a:br>
            <a:r>
              <a:rPr lang="en-AU" sz="2800" dirty="0" smtClean="0">
                <a:latin typeface="SassoonPrimaryInfant" pitchFamily="2" charset="0"/>
              </a:rPr>
              <a:t>It is important to note that the </a:t>
            </a:r>
            <a:r>
              <a:rPr lang="en-AU" sz="2800" dirty="0">
                <a:latin typeface="SassoonPrimaryInfant" pitchFamily="2" charset="0"/>
              </a:rPr>
              <a:t>following </a:t>
            </a:r>
            <a:r>
              <a:rPr lang="en-AU" sz="2800" dirty="0" smtClean="0">
                <a:latin typeface="SassoonPrimaryInfant" pitchFamily="2" charset="0"/>
              </a:rPr>
              <a:t>Agreements, Documents and Policies will continue to be modified over time, as the program further develops.</a:t>
            </a:r>
          </a:p>
          <a:p>
            <a:pPr marL="0" indent="0" algn="ctr">
              <a:buNone/>
            </a:pPr>
            <a:r>
              <a:rPr lang="en-AU" sz="2800" dirty="0" smtClean="0">
                <a:latin typeface="SassoonPrimaryInfant" pitchFamily="2" charset="0"/>
              </a:rPr>
              <a:t>Teaching staff will work carefully with their students to ensure that students have a sound understanding of the expectations and requirements of iPad security, safety and usage.</a:t>
            </a:r>
          </a:p>
          <a:p>
            <a:pPr marL="0" indent="0" algn="ctr">
              <a:buNone/>
            </a:pPr>
            <a:endParaRPr lang="en-AU" sz="2000" dirty="0" smtClean="0">
              <a:latin typeface="SassoonPrimary" panose="020B0500000000000000" pitchFamily="34" charset="0"/>
            </a:endParaRPr>
          </a:p>
          <a:p>
            <a:pPr marL="0" indent="0" algn="ctr">
              <a:buNone/>
            </a:pPr>
            <a:endParaRPr lang="en-AU" sz="2000" dirty="0">
              <a:latin typeface="SassoonPrimary" panose="020B0500000000000000" pitchFamily="34" charset="0"/>
            </a:endParaRPr>
          </a:p>
          <a:p>
            <a:pPr marL="0" indent="0" algn="ctr">
              <a:buNone/>
            </a:pPr>
            <a:endParaRPr lang="en-AU" sz="2000" dirty="0" smtClean="0">
              <a:latin typeface="SassoonPrimary" panose="020B0500000000000000" pitchFamily="34" charset="0"/>
            </a:endParaRPr>
          </a:p>
          <a:p>
            <a:pPr marL="0" indent="0" algn="ctr">
              <a:buNone/>
            </a:pPr>
            <a:endParaRPr lang="en-AU" sz="2000" dirty="0" smtClean="0">
              <a:latin typeface="SassoonPrimary" panose="020B0500000000000000" pitchFamily="34" charset="0"/>
            </a:endParaRPr>
          </a:p>
          <a:p>
            <a:endParaRPr lang="en-AU" dirty="0"/>
          </a:p>
        </p:txBody>
      </p:sp>
      <p:pic>
        <p:nvPicPr>
          <p:cNvPr id="2052" name="Picture 4" descr="Image result for kids shaking hand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394" y="4165216"/>
            <a:ext cx="2804970" cy="28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57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300"/>
            <a:ext cx="10257366" cy="1562100"/>
          </a:xfrm>
        </p:spPr>
        <p:txBody>
          <a:bodyPr>
            <a:noAutofit/>
          </a:bodyPr>
          <a:lstStyle/>
          <a:p>
            <a:pPr algn="ctr"/>
            <a:r>
              <a:rPr lang="en-AU" sz="4000" dirty="0" smtClean="0">
                <a:solidFill>
                  <a:srgbClr val="002060"/>
                </a:solidFill>
                <a:latin typeface="Baskerville Old Face" panose="02020602080505020303" pitchFamily="18" charset="0"/>
              </a:rPr>
              <a:t>Whole School </a:t>
            </a:r>
            <a:r>
              <a:rPr lang="en-AU" sz="4400" dirty="0" smtClean="0">
                <a:solidFill>
                  <a:srgbClr val="002060"/>
                </a:solidFill>
                <a:latin typeface="Baskerville Old Face" panose="02020602080505020303" pitchFamily="18" charset="0"/>
              </a:rPr>
              <a:t/>
            </a:r>
            <a:br>
              <a:rPr lang="en-AU" sz="4400" dirty="0" smtClean="0">
                <a:solidFill>
                  <a:srgbClr val="002060"/>
                </a:solidFill>
                <a:latin typeface="Baskerville Old Face" panose="02020602080505020303" pitchFamily="18" charset="0"/>
              </a:rPr>
            </a:br>
            <a:r>
              <a:rPr lang="en-AU" sz="4400" dirty="0" smtClean="0">
                <a:solidFill>
                  <a:srgbClr val="002060"/>
                </a:solidFill>
                <a:latin typeface="Baskerville Old Face" panose="02020602080505020303" pitchFamily="18" charset="0"/>
              </a:rPr>
              <a:t>Acceptable User Agreement</a:t>
            </a:r>
            <a:endParaRPr lang="en-AU" sz="4400" dirty="0">
              <a:solidFill>
                <a:srgbClr val="002060"/>
              </a:solidFill>
              <a:latin typeface="Baskerville Old Face" panose="02020602080505020303" pitchFamily="18" charset="0"/>
            </a:endParaRPr>
          </a:p>
        </p:txBody>
      </p:sp>
      <p:sp>
        <p:nvSpPr>
          <p:cNvPr id="3" name="Content Placeholder 2"/>
          <p:cNvSpPr>
            <a:spLocks noGrp="1"/>
          </p:cNvSpPr>
          <p:nvPr>
            <p:ph idx="1"/>
          </p:nvPr>
        </p:nvSpPr>
        <p:spPr>
          <a:xfrm>
            <a:off x="677334" y="2160589"/>
            <a:ext cx="9147150" cy="4201574"/>
          </a:xfrm>
        </p:spPr>
        <p:txBody>
          <a:bodyPr>
            <a:normAutofit fontScale="92500" lnSpcReduction="20000"/>
          </a:bodyPr>
          <a:lstStyle/>
          <a:p>
            <a:r>
              <a:rPr lang="en-AU" sz="2400" dirty="0" smtClean="0">
                <a:latin typeface="SassoonPrimaryInfant" pitchFamily="2" charset="0"/>
              </a:rPr>
              <a:t>In 2022, all students in Grades 3-6 must sign an Acceptable User Agreement.</a:t>
            </a:r>
          </a:p>
          <a:p>
            <a:r>
              <a:rPr lang="en-AU" sz="2400" dirty="0" smtClean="0">
                <a:latin typeface="SassoonPrimaryInfant" pitchFamily="2" charset="0"/>
              </a:rPr>
              <a:t>This document promotes safe and responsible behaviour across all year levels.</a:t>
            </a:r>
          </a:p>
          <a:p>
            <a:r>
              <a:rPr lang="en-AU" sz="2400" dirty="0" smtClean="0">
                <a:latin typeface="SassoonPrimaryInfant" pitchFamily="2" charset="0"/>
              </a:rPr>
              <a:t>The  agreement covers three categories</a:t>
            </a:r>
          </a:p>
          <a:p>
            <a:pPr marL="0" indent="0">
              <a:buNone/>
            </a:pPr>
            <a:r>
              <a:rPr lang="en-AU" sz="2400" dirty="0">
                <a:latin typeface="SassoonPrimaryInfant" pitchFamily="2" charset="0"/>
              </a:rPr>
              <a:t>	</a:t>
            </a:r>
            <a:r>
              <a:rPr lang="en-AU" sz="2400" dirty="0" smtClean="0">
                <a:latin typeface="SassoonPrimaryInfant" pitchFamily="2" charset="0"/>
              </a:rPr>
              <a:t>- Communicating respectfully and sending polite messages;</a:t>
            </a:r>
          </a:p>
          <a:p>
            <a:pPr marL="0" indent="0">
              <a:buNone/>
            </a:pPr>
            <a:r>
              <a:rPr lang="en-AU" sz="2400" dirty="0">
                <a:latin typeface="SassoonPrimaryInfant" pitchFamily="2" charset="0"/>
              </a:rPr>
              <a:t>	</a:t>
            </a:r>
            <a:r>
              <a:rPr lang="en-AU" sz="2400" dirty="0" smtClean="0">
                <a:latin typeface="SassoonPrimaryInfant" pitchFamily="2" charset="0"/>
              </a:rPr>
              <a:t>- Protecting our personal information; and</a:t>
            </a:r>
          </a:p>
          <a:p>
            <a:pPr marL="0" indent="0">
              <a:buNone/>
            </a:pPr>
            <a:r>
              <a:rPr lang="en-AU" sz="2400" dirty="0">
                <a:latin typeface="SassoonPrimaryInfant" pitchFamily="2" charset="0"/>
              </a:rPr>
              <a:t>	</a:t>
            </a:r>
            <a:r>
              <a:rPr lang="en-AU" sz="2400" dirty="0" smtClean="0">
                <a:latin typeface="SassoonPrimaryInfant" pitchFamily="2" charset="0"/>
              </a:rPr>
              <a:t>- Looking after ourselves and others.</a:t>
            </a:r>
          </a:p>
          <a:p>
            <a:pPr marL="0" indent="0">
              <a:buNone/>
            </a:pPr>
            <a:endParaRPr lang="en-AU" sz="2000" dirty="0" smtClean="0">
              <a:latin typeface="SassoonPrimaryInfant" pitchFamily="2" charset="0"/>
            </a:endParaRPr>
          </a:p>
          <a:p>
            <a:pPr marL="0" indent="0">
              <a:buNone/>
            </a:pPr>
            <a:r>
              <a:rPr lang="en-AU" sz="2400" dirty="0" smtClean="0">
                <a:latin typeface="SassoonPrimaryInfant" pitchFamily="2" charset="0"/>
              </a:rPr>
              <a:t>In addition to this agreement, Grades 3-6 students will be asked to sign an </a:t>
            </a:r>
            <a:r>
              <a:rPr lang="en-AU" sz="2400" b="1" dirty="0" smtClean="0">
                <a:latin typeface="SassoonPrimaryInfant" pitchFamily="2" charset="0"/>
              </a:rPr>
              <a:t>iPad</a:t>
            </a:r>
            <a:r>
              <a:rPr lang="en-AU" sz="2400" dirty="0" smtClean="0">
                <a:latin typeface="SassoonPrimaryInfant" pitchFamily="2" charset="0"/>
              </a:rPr>
              <a:t> Acceptable </a:t>
            </a:r>
            <a:r>
              <a:rPr lang="en-AU" sz="2400" dirty="0">
                <a:latin typeface="SassoonPrimaryInfant" pitchFamily="2" charset="0"/>
              </a:rPr>
              <a:t>U</a:t>
            </a:r>
            <a:r>
              <a:rPr lang="en-AU" sz="2400" dirty="0" smtClean="0">
                <a:latin typeface="SassoonPrimaryInfant" pitchFamily="2" charset="0"/>
              </a:rPr>
              <a:t>ser </a:t>
            </a:r>
            <a:r>
              <a:rPr lang="en-AU" sz="2400" dirty="0">
                <a:latin typeface="SassoonPrimaryInfant" pitchFamily="2" charset="0"/>
              </a:rPr>
              <a:t>A</a:t>
            </a:r>
            <a:r>
              <a:rPr lang="en-AU" sz="2400" dirty="0" smtClean="0">
                <a:latin typeface="SassoonPrimaryInfant" pitchFamily="2" charset="0"/>
              </a:rPr>
              <a:t>greement.</a:t>
            </a:r>
          </a:p>
          <a:p>
            <a:endParaRPr lang="en-AU" dirty="0" smtClean="0"/>
          </a:p>
          <a:p>
            <a:endParaRPr lang="en-AU" dirty="0"/>
          </a:p>
        </p:txBody>
      </p:sp>
      <p:pic>
        <p:nvPicPr>
          <p:cNvPr id="5122" name="Picture 2" descr="Image result for list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14702" r="14737"/>
          <a:stretch/>
        </p:blipFill>
        <p:spPr bwMode="auto">
          <a:xfrm rot="488553">
            <a:off x="9435256" y="1844360"/>
            <a:ext cx="1850228" cy="25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20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31191" cy="1320800"/>
          </a:xfrm>
        </p:spPr>
        <p:txBody>
          <a:bodyPr>
            <a:normAutofit fontScale="90000"/>
          </a:bodyPr>
          <a:lstStyle/>
          <a:p>
            <a:pPr algn="ctr"/>
            <a:r>
              <a:rPr lang="en-AU" sz="4900" dirty="0" smtClean="0">
                <a:solidFill>
                  <a:srgbClr val="002060"/>
                </a:solidFill>
                <a:latin typeface="Baskerville Old Face" panose="02020602080505020303" pitchFamily="18" charset="0"/>
              </a:rPr>
              <a:t>Student iPad User Agreement</a:t>
            </a:r>
            <a:r>
              <a:rPr lang="en-AU" sz="4800" dirty="0" smtClean="0">
                <a:solidFill>
                  <a:srgbClr val="002060"/>
                </a:solidFill>
                <a:latin typeface="Baskerville Old Face" panose="02020602080505020303" pitchFamily="18" charset="0"/>
              </a:rPr>
              <a:t/>
            </a:r>
            <a:br>
              <a:rPr lang="en-AU" sz="4800" dirty="0" smtClean="0">
                <a:solidFill>
                  <a:srgbClr val="002060"/>
                </a:solidFill>
                <a:latin typeface="Baskerville Old Face" panose="02020602080505020303" pitchFamily="18" charset="0"/>
              </a:rPr>
            </a:br>
            <a:r>
              <a:rPr lang="en-AU" sz="3100" dirty="0">
                <a:solidFill>
                  <a:srgbClr val="0070C0"/>
                </a:solidFill>
                <a:latin typeface="Baskerville Old Face" panose="02020602080505020303" pitchFamily="18" charset="0"/>
              </a:rPr>
              <a:t>Student responsibilities at school and at home</a:t>
            </a:r>
            <a:r>
              <a:rPr lang="en-AU" sz="3100" dirty="0">
                <a:solidFill>
                  <a:srgbClr val="0070C0"/>
                </a:solidFill>
                <a:latin typeface="KG Be Still And Know" panose="02000503000000020004" pitchFamily="2" charset="0"/>
              </a:rPr>
              <a:t/>
            </a:r>
            <a:br>
              <a:rPr lang="en-AU" sz="3100" dirty="0">
                <a:solidFill>
                  <a:srgbClr val="0070C0"/>
                </a:solidFill>
                <a:latin typeface="KG Be Still And Know" panose="02000503000000020004" pitchFamily="2" charset="0"/>
              </a:rPr>
            </a:br>
            <a:endParaRPr lang="en-AU" sz="4800" dirty="0">
              <a:solidFill>
                <a:srgbClr val="0070C0"/>
              </a:solidFill>
              <a:latin typeface="KG Be Still And Know" panose="02000503000000020004" pitchFamily="2" charset="0"/>
            </a:endParaRPr>
          </a:p>
        </p:txBody>
      </p:sp>
      <p:sp>
        <p:nvSpPr>
          <p:cNvPr id="3" name="Content Placeholder 2"/>
          <p:cNvSpPr>
            <a:spLocks noGrp="1"/>
          </p:cNvSpPr>
          <p:nvPr>
            <p:ph idx="1"/>
          </p:nvPr>
        </p:nvSpPr>
        <p:spPr>
          <a:xfrm>
            <a:off x="677335" y="1970467"/>
            <a:ext cx="8510172" cy="4395540"/>
          </a:xfrm>
        </p:spPr>
        <p:txBody>
          <a:bodyPr>
            <a:noAutofit/>
          </a:bodyPr>
          <a:lstStyle/>
          <a:p>
            <a:pPr marL="0" indent="0" algn="ctr">
              <a:lnSpc>
                <a:spcPct val="120000"/>
              </a:lnSpc>
              <a:buNone/>
            </a:pPr>
            <a:r>
              <a:rPr lang="en-AU" sz="2000" dirty="0">
                <a:latin typeface="KG Miss Speechy IPA" panose="02000000000000000000" pitchFamily="2" charset="0"/>
              </a:rPr>
              <a:t>The iPad is to be used as a tool to assist with student learning. </a:t>
            </a:r>
            <a:r>
              <a:rPr lang="en-AU" sz="2000" dirty="0" smtClean="0">
                <a:latin typeface="KG Miss Speechy IPA" panose="02000000000000000000" pitchFamily="2" charset="0"/>
              </a:rPr>
              <a:t/>
            </a:r>
            <a:br>
              <a:rPr lang="en-AU" sz="2000" dirty="0" smtClean="0">
                <a:latin typeface="KG Miss Speechy IPA" panose="02000000000000000000" pitchFamily="2" charset="0"/>
              </a:rPr>
            </a:br>
            <a:r>
              <a:rPr lang="en-AU" sz="2000" dirty="0" smtClean="0">
                <a:latin typeface="KG Miss Speechy IPA" panose="02000000000000000000" pitchFamily="2" charset="0"/>
              </a:rPr>
              <a:t>It </a:t>
            </a:r>
            <a:r>
              <a:rPr lang="en-AU" sz="2000" dirty="0">
                <a:latin typeface="KG Miss Speechy IPA" panose="02000000000000000000" pitchFamily="2" charset="0"/>
              </a:rPr>
              <a:t>is therefore expected that the device will be maintained in accordance with our </a:t>
            </a:r>
            <a:r>
              <a:rPr lang="en-AU" sz="2000" dirty="0" smtClean="0">
                <a:latin typeface="KG Miss Speechy IPA" panose="02000000000000000000" pitchFamily="2" charset="0"/>
              </a:rPr>
              <a:t>school</a:t>
            </a:r>
            <a:r>
              <a:rPr lang="en-AU" sz="2000" dirty="0">
                <a:latin typeface="KG Miss Speechy IPA" panose="02000000000000000000" pitchFamily="2" charset="0"/>
              </a:rPr>
              <a:t> </a:t>
            </a:r>
            <a:r>
              <a:rPr lang="en-AU" sz="2000" dirty="0" smtClean="0">
                <a:latin typeface="KG Miss Speechy IPA" panose="02000000000000000000" pitchFamily="2" charset="0"/>
              </a:rPr>
              <a:t>policies and agreements.</a:t>
            </a:r>
          </a:p>
          <a:p>
            <a:pPr marL="0" indent="0" algn="ctr">
              <a:lnSpc>
                <a:spcPct val="120000"/>
              </a:lnSpc>
              <a:buNone/>
            </a:pPr>
            <a:endParaRPr lang="en-AU" sz="600" dirty="0" smtClean="0">
              <a:latin typeface="KG Miss Speechy IPA" panose="02000000000000000000" pitchFamily="2" charset="0"/>
            </a:endParaRPr>
          </a:p>
          <a:p>
            <a:pPr marL="0" indent="0" algn="ctr">
              <a:lnSpc>
                <a:spcPct val="120000"/>
              </a:lnSpc>
              <a:buNone/>
            </a:pPr>
            <a:r>
              <a:rPr lang="en-AU" sz="2000" dirty="0" smtClean="0">
                <a:latin typeface="KG Miss Speechy IPA" panose="02000000000000000000" pitchFamily="2" charset="0"/>
              </a:rPr>
              <a:t>There are two Student Agreements for the Grade 3-6 iPad Program; one for those who are </a:t>
            </a:r>
            <a:r>
              <a:rPr lang="en-AU" sz="2000" b="1" dirty="0" smtClean="0">
                <a:latin typeface="KG Miss Speechy IPA" panose="02000000000000000000" pitchFamily="2" charset="0"/>
              </a:rPr>
              <a:t>bringing their own device (BYOD)</a:t>
            </a:r>
            <a:r>
              <a:rPr lang="en-AU" sz="2000" dirty="0" smtClean="0">
                <a:latin typeface="KG Miss Speechy IPA" panose="02000000000000000000" pitchFamily="2" charset="0"/>
              </a:rPr>
              <a:t>, and one for those using the </a:t>
            </a:r>
            <a:r>
              <a:rPr lang="en-AU" sz="2000" b="1" dirty="0" smtClean="0">
                <a:latin typeface="KG Miss Speechy IPA" panose="02000000000000000000" pitchFamily="2" charset="0"/>
              </a:rPr>
              <a:t>school devices</a:t>
            </a:r>
            <a:r>
              <a:rPr lang="en-AU" sz="2000" dirty="0" smtClean="0">
                <a:latin typeface="KG Miss Speechy IPA" panose="02000000000000000000" pitchFamily="2" charset="0"/>
              </a:rPr>
              <a:t>. </a:t>
            </a:r>
            <a:br>
              <a:rPr lang="en-AU" sz="2000" dirty="0" smtClean="0">
                <a:latin typeface="KG Miss Speechy IPA" panose="02000000000000000000" pitchFamily="2" charset="0"/>
              </a:rPr>
            </a:br>
            <a:endParaRPr lang="en-AU" sz="600" dirty="0" smtClean="0">
              <a:latin typeface="KG Miss Speechy IPA" panose="02000000000000000000" pitchFamily="2" charset="0"/>
            </a:endParaRPr>
          </a:p>
          <a:p>
            <a:pPr marL="0" indent="0" algn="ctr">
              <a:lnSpc>
                <a:spcPct val="120000"/>
              </a:lnSpc>
              <a:buNone/>
            </a:pPr>
            <a:r>
              <a:rPr lang="en-AU" sz="2000" dirty="0" smtClean="0">
                <a:latin typeface="KG Miss Speechy IPA" panose="02000000000000000000" pitchFamily="2" charset="0"/>
              </a:rPr>
              <a:t>All grades 3-6 students will receive a current iPad User Agreement document at the beginning of each school year. </a:t>
            </a:r>
            <a:br>
              <a:rPr lang="en-AU" sz="2000" dirty="0" smtClean="0">
                <a:latin typeface="KG Miss Speechy IPA" panose="02000000000000000000" pitchFamily="2" charset="0"/>
              </a:rPr>
            </a:br>
            <a:r>
              <a:rPr lang="en-AU" sz="2000" dirty="0" smtClean="0">
                <a:latin typeface="KG Miss Speechy IPA" panose="02000000000000000000" pitchFamily="2" charset="0"/>
              </a:rPr>
              <a:t>It is important that all students read and sign the Student User Agreement document with their parents/guardians before taking part in the program in early Term 1, 2022. </a:t>
            </a:r>
          </a:p>
          <a:p>
            <a:pPr marL="0" indent="0">
              <a:buNone/>
            </a:pPr>
            <a:endParaRPr lang="en-AU" sz="900" dirty="0" smtClean="0">
              <a:solidFill>
                <a:srgbClr val="FF0000"/>
              </a:solidFill>
              <a:latin typeface="SassoonPrimary" panose="020B0500000000000000" pitchFamily="34" charset="0"/>
            </a:endParaRPr>
          </a:p>
          <a:p>
            <a:pPr marL="0" indent="0" algn="ctr">
              <a:buNone/>
            </a:pPr>
            <a:endParaRPr lang="en-AU" sz="800" b="1" dirty="0">
              <a:solidFill>
                <a:srgbClr val="002060"/>
              </a:solidFill>
              <a:latin typeface="KG Lego House" panose="02000503000000020004" pitchFamily="2" charset="0"/>
            </a:endParaRPr>
          </a:p>
        </p:txBody>
      </p:sp>
      <p:pic>
        <p:nvPicPr>
          <p:cNvPr id="4" name="Picture 4" descr="Image result for protective iPad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193" y="2301439"/>
            <a:ext cx="2042034" cy="1555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protective iPad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524" y="4085215"/>
            <a:ext cx="1668572" cy="166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6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884"/>
            <a:ext cx="9913329" cy="1320800"/>
          </a:xfrm>
        </p:spPr>
        <p:txBody>
          <a:bodyPr>
            <a:normAutofit/>
          </a:bodyPr>
          <a:lstStyle/>
          <a:p>
            <a:pPr algn="ctr"/>
            <a:r>
              <a:rPr lang="en-AU" sz="4400" dirty="0" smtClean="0">
                <a:solidFill>
                  <a:srgbClr val="002060"/>
                </a:solidFill>
                <a:latin typeface="Baskerville Old Face" panose="02020602080505020303" pitchFamily="18" charset="0"/>
              </a:rPr>
              <a:t>BYOD </a:t>
            </a:r>
            <a:r>
              <a:rPr lang="en-AU" sz="4400" dirty="0">
                <a:solidFill>
                  <a:srgbClr val="002060"/>
                </a:solidFill>
                <a:latin typeface="Baskerville Old Face" panose="02020602080505020303" pitchFamily="18" charset="0"/>
              </a:rPr>
              <a:t>iPad User Agreement</a:t>
            </a:r>
            <a:r>
              <a:rPr lang="en-AU" sz="3200" dirty="0">
                <a:solidFill>
                  <a:srgbClr val="002060"/>
                </a:solidFill>
                <a:latin typeface="Baskerville Old Face" panose="02020602080505020303" pitchFamily="18" charset="0"/>
              </a:rPr>
              <a:t/>
            </a:r>
            <a:br>
              <a:rPr lang="en-AU" sz="3200" dirty="0">
                <a:solidFill>
                  <a:srgbClr val="002060"/>
                </a:solidFill>
                <a:latin typeface="Baskerville Old Face" panose="02020602080505020303" pitchFamily="18" charset="0"/>
              </a:rPr>
            </a:br>
            <a:r>
              <a:rPr lang="en-AU" sz="2800" dirty="0">
                <a:solidFill>
                  <a:srgbClr val="0070C0"/>
                </a:solidFill>
                <a:latin typeface="Baskerville Old Face" panose="02020602080505020303" pitchFamily="18" charset="0"/>
              </a:rPr>
              <a:t>Student responsibilities at school </a:t>
            </a:r>
            <a:endParaRPr lang="en-AU" sz="2800" dirty="0">
              <a:latin typeface="Baskerville Old Face" panose="02020602080505020303" pitchFamily="18" charset="0"/>
            </a:endParaRPr>
          </a:p>
        </p:txBody>
      </p:sp>
      <p:sp>
        <p:nvSpPr>
          <p:cNvPr id="3" name="Content Placeholder 2"/>
          <p:cNvSpPr>
            <a:spLocks noGrp="1"/>
          </p:cNvSpPr>
          <p:nvPr>
            <p:ph idx="1"/>
          </p:nvPr>
        </p:nvSpPr>
        <p:spPr>
          <a:xfrm>
            <a:off x="677334" y="1828800"/>
            <a:ext cx="10077102" cy="4503761"/>
          </a:xfrm>
        </p:spPr>
        <p:txBody>
          <a:bodyPr>
            <a:normAutofit fontScale="92500"/>
          </a:bodyPr>
          <a:lstStyle/>
          <a:p>
            <a:pPr marL="0" indent="0" algn="ctr">
              <a:buNone/>
            </a:pPr>
            <a:r>
              <a:rPr lang="en-AU" dirty="0" smtClean="0">
                <a:solidFill>
                  <a:schemeClr val="tx1">
                    <a:lumMod val="50000"/>
                    <a:lumOff val="50000"/>
                  </a:schemeClr>
                </a:solidFill>
                <a:latin typeface="SassoonPrimaryInfant" pitchFamily="2" charset="0"/>
              </a:rPr>
              <a:t>A reminder that these agreements are available on the school website if you are interested in looking at these before Term 1, 2022. </a:t>
            </a:r>
            <a:r>
              <a:rPr lang="en-AU" dirty="0" smtClean="0">
                <a:solidFill>
                  <a:schemeClr val="tx1">
                    <a:lumMod val="50000"/>
                    <a:lumOff val="50000"/>
                  </a:schemeClr>
                </a:solidFill>
                <a:latin typeface="SassoonPrimaryInfant" pitchFamily="2" charset="0"/>
                <a:sym typeface="Wingdings" panose="05000000000000000000" pitchFamily="2" charset="2"/>
              </a:rPr>
              <a:t></a:t>
            </a:r>
            <a:r>
              <a:rPr lang="en-AU" dirty="0" smtClean="0">
                <a:solidFill>
                  <a:schemeClr val="tx1">
                    <a:lumMod val="50000"/>
                    <a:lumOff val="50000"/>
                  </a:schemeClr>
                </a:solidFill>
                <a:latin typeface="SassoonPrimaryInfant" pitchFamily="2" charset="0"/>
              </a:rPr>
              <a:t> </a:t>
            </a:r>
          </a:p>
          <a:p>
            <a:pPr marL="0" indent="0">
              <a:buNone/>
            </a:pPr>
            <a:r>
              <a:rPr lang="en-AU" sz="2400" dirty="0" smtClean="0">
                <a:latin typeface="SassoonPrimaryInfant" pitchFamily="2" charset="0"/>
              </a:rPr>
              <a:t>The </a:t>
            </a:r>
            <a:r>
              <a:rPr lang="en-AU" sz="2400" dirty="0">
                <a:latin typeface="SassoonPrimaryInfant" pitchFamily="2" charset="0"/>
              </a:rPr>
              <a:t>student is responsible for:</a:t>
            </a:r>
          </a:p>
          <a:p>
            <a:r>
              <a:rPr lang="en-AU" sz="2400" dirty="0">
                <a:latin typeface="SassoonPrimaryInfant" pitchFamily="2" charset="0"/>
              </a:rPr>
              <a:t>1.1 Ensuring that the iPad has a screen protector and strong protective cover that remains on the iPad at all times.</a:t>
            </a:r>
          </a:p>
          <a:p>
            <a:r>
              <a:rPr lang="en-AU" sz="2400" dirty="0">
                <a:latin typeface="SassoonPrimaryInfant" pitchFamily="2" charset="0"/>
              </a:rPr>
              <a:t>1.2 Ensuring that their headphones remain at school in their table locker</a:t>
            </a:r>
            <a:r>
              <a:rPr lang="en-AU" sz="2400" dirty="0" smtClean="0">
                <a:latin typeface="SassoonPrimaryInfant" pitchFamily="2" charset="0"/>
              </a:rPr>
              <a:t>. If a student is using a school device, they must still supply their own headphones.</a:t>
            </a:r>
            <a:endParaRPr lang="en-AU" sz="2400" dirty="0">
              <a:latin typeface="SassoonPrimaryInfant" pitchFamily="2" charset="0"/>
            </a:endParaRPr>
          </a:p>
          <a:p>
            <a:r>
              <a:rPr lang="en-AU" sz="2400" dirty="0">
                <a:latin typeface="SassoonPrimaryInfant" pitchFamily="2" charset="0"/>
              </a:rPr>
              <a:t>1.3 Bringing the iPad to school each day with at least 60% battery life.</a:t>
            </a:r>
          </a:p>
          <a:p>
            <a:r>
              <a:rPr lang="en-AU" sz="2400" dirty="0">
                <a:latin typeface="SassoonPrimaryInfant" pitchFamily="2" charset="0"/>
              </a:rPr>
              <a:t>1.4 Ensuring that their </a:t>
            </a:r>
            <a:r>
              <a:rPr lang="en-AU" sz="2400" dirty="0" smtClean="0">
                <a:latin typeface="SassoonPrimaryInfant" pitchFamily="2" charset="0"/>
              </a:rPr>
              <a:t>device and cover are </a:t>
            </a:r>
            <a:r>
              <a:rPr lang="en-AU" sz="2400" dirty="0">
                <a:latin typeface="SassoonPrimaryInfant" pitchFamily="2" charset="0"/>
              </a:rPr>
              <a:t>clearly labelled with their name.</a:t>
            </a:r>
          </a:p>
          <a:p>
            <a:r>
              <a:rPr lang="en-AU" sz="2400" dirty="0">
                <a:latin typeface="SassoonPrimaryInfant" pitchFamily="2" charset="0"/>
              </a:rPr>
              <a:t>1.5 Bringing their school bag containing their iPad into the </a:t>
            </a:r>
            <a:r>
              <a:rPr lang="en-AU" sz="2400" dirty="0" smtClean="0">
                <a:latin typeface="SassoonPrimaryInfant" pitchFamily="2" charset="0"/>
              </a:rPr>
              <a:t>classroom from 8.45am </a:t>
            </a:r>
            <a:r>
              <a:rPr lang="en-AU" sz="2400" dirty="0">
                <a:latin typeface="SassoonPrimaryInfant" pitchFamily="2" charset="0"/>
              </a:rPr>
              <a:t>every day.</a:t>
            </a:r>
          </a:p>
          <a:p>
            <a:endParaRPr lang="en-AU" sz="2000" dirty="0" smtClean="0">
              <a:solidFill>
                <a:srgbClr val="FF0000"/>
              </a:solidFill>
              <a:latin typeface="SassoonPrimary" panose="020B0500000000000000" pitchFamily="34" charset="0"/>
            </a:endParaRPr>
          </a:p>
          <a:p>
            <a:endParaRPr lang="en-AU" sz="2000" dirty="0">
              <a:solidFill>
                <a:srgbClr val="FF0000"/>
              </a:solidFill>
              <a:latin typeface="SassoonPrimary" panose="020B0500000000000000" pitchFamily="34" charset="0"/>
            </a:endParaRPr>
          </a:p>
          <a:p>
            <a:endParaRPr lang="en-AU" sz="2000" dirty="0">
              <a:solidFill>
                <a:srgbClr val="FF0000"/>
              </a:solidFill>
              <a:latin typeface="SassoonPrimary" panose="020B0500000000000000" pitchFamily="34" charset="0"/>
            </a:endParaRPr>
          </a:p>
          <a:p>
            <a:endParaRPr lang="en-AU" sz="2000" dirty="0" smtClean="0">
              <a:solidFill>
                <a:srgbClr val="FF0000"/>
              </a:solidFill>
              <a:latin typeface="SassoonPrimary" panose="020B0500000000000000" pitchFamily="34" charset="0"/>
            </a:endParaRPr>
          </a:p>
          <a:p>
            <a:endParaRPr lang="en-AU" sz="2000" dirty="0">
              <a:solidFill>
                <a:srgbClr val="FF0000"/>
              </a:solidFill>
              <a:latin typeface="SassoonPrimary" panose="020B0500000000000000" pitchFamily="34" charset="0"/>
            </a:endParaRPr>
          </a:p>
          <a:p>
            <a:endParaRPr lang="en-AU" sz="2000" dirty="0">
              <a:latin typeface="SassoonPrimary" panose="020B0500000000000000" pitchFamily="34" charset="0"/>
            </a:endParaRPr>
          </a:p>
        </p:txBody>
      </p:sp>
    </p:spTree>
    <p:extLst>
      <p:ext uri="{BB962C8B-B14F-4D97-AF65-F5344CB8AC3E}">
        <p14:creationId xmlns:p14="http://schemas.microsoft.com/office/powerpoint/2010/main" val="94706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5FCBEF"/>
      </a:accent1>
      <a:accent2>
        <a:srgbClr val="2E83C3"/>
      </a:accent2>
      <a:accent3>
        <a:srgbClr val="226292"/>
      </a:accent3>
      <a:accent4>
        <a:srgbClr val="16B0E3"/>
      </a:accent4>
      <a:accent5>
        <a:srgbClr val="002060"/>
      </a:accent5>
      <a:accent6>
        <a:srgbClr val="BFEAF8"/>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57432</TotalTime>
  <Words>2943</Words>
  <Application>Microsoft Office PowerPoint</Application>
  <PresentationFormat>Widescreen</PresentationFormat>
  <Paragraphs>205</Paragraphs>
  <Slides>28</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Agent Orange</vt:lpstr>
      <vt:lpstr>Angeline Vintage</vt:lpstr>
      <vt:lpstr>Arial</vt:lpstr>
      <vt:lpstr>Baskerville Old Face</vt:lpstr>
      <vt:lpstr>Calibri</vt:lpstr>
      <vt:lpstr>KG Be Still And Know</vt:lpstr>
      <vt:lpstr>KG Lego House</vt:lpstr>
      <vt:lpstr>KG Miss Speechy IPA</vt:lpstr>
      <vt:lpstr>SassoonPrimary</vt:lpstr>
      <vt:lpstr>SassoonPrimaryInfant</vt:lpstr>
      <vt:lpstr>Times New Roman</vt:lpstr>
      <vt:lpstr>Trebuchet MS</vt:lpstr>
      <vt:lpstr>Wingdings</vt:lpstr>
      <vt:lpstr>Wingdings 3</vt:lpstr>
      <vt:lpstr>Facet</vt:lpstr>
      <vt:lpstr>BELMONT PRIMARY SCHOOL..    </vt:lpstr>
      <vt:lpstr>Tonight’s Format</vt:lpstr>
      <vt:lpstr>Staff and Student Learning Connections</vt:lpstr>
      <vt:lpstr>Staff and Student Learning Connections</vt:lpstr>
      <vt:lpstr>Agreements, Documents, and Policies</vt:lpstr>
      <vt:lpstr>Agreements, Documents, and Policies</vt:lpstr>
      <vt:lpstr>Whole School  Acceptable User Agreement</vt:lpstr>
      <vt:lpstr>Student iPad User Agreement Student responsibilities at school and at home </vt:lpstr>
      <vt:lpstr>BYOD iPad User Agreement Student responsibilities at school </vt:lpstr>
      <vt:lpstr>BYOD iPad User Agreement Student responsibilities at school </vt:lpstr>
      <vt:lpstr>BYOD iPad User Agreement Student responsibilities at school</vt:lpstr>
      <vt:lpstr>BYOD iPad User Agreement Student responsibilities at school</vt:lpstr>
      <vt:lpstr>BYOD iPad User Agreement Student responsibilities at school</vt:lpstr>
      <vt:lpstr>BYOD iPad User Agreement Responsibilities at home</vt:lpstr>
      <vt:lpstr>BYOD iPad User Agreement Responsibilities at home</vt:lpstr>
      <vt:lpstr>School Support</vt:lpstr>
      <vt:lpstr>School Support</vt:lpstr>
      <vt:lpstr>Helpful Hints at Home</vt:lpstr>
      <vt:lpstr>Helpful Hints at Home</vt:lpstr>
      <vt:lpstr>Helpful Hints For Setting Up your iPad</vt:lpstr>
      <vt:lpstr>Helpful Hints For Setting Up your iPad</vt:lpstr>
      <vt:lpstr>Helpful Hints For Setting Up your iPad</vt:lpstr>
      <vt:lpstr>Connecting to the School Network</vt:lpstr>
      <vt:lpstr>Connecting to the School Network</vt:lpstr>
      <vt:lpstr>App list and information for BYOD students </vt:lpstr>
      <vt:lpstr>Addressing your pre-submitted questions</vt:lpstr>
      <vt:lpstr>Addressing your pre-submitted questions</vt:lpstr>
      <vt:lpstr>Addressing your pre-submitted questions</vt:lpstr>
    </vt:vector>
  </TitlesOfParts>
  <Company>DEECD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BELMONT PRIMARY SCHOOL</dc:title>
  <dc:creator>Temae McCormack</dc:creator>
  <cp:lastModifiedBy>Craig Corker</cp:lastModifiedBy>
  <cp:revision>261</cp:revision>
  <cp:lastPrinted>2020-11-24T21:17:29Z</cp:lastPrinted>
  <dcterms:created xsi:type="dcterms:W3CDTF">2016-02-19T10:21:29Z</dcterms:created>
  <dcterms:modified xsi:type="dcterms:W3CDTF">2021-11-24T22:21:48Z</dcterms:modified>
</cp:coreProperties>
</file>